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56" r:id="rId5"/>
    <p:sldId id="258" r:id="rId6"/>
    <p:sldId id="286" r:id="rId7"/>
    <p:sldId id="287" r:id="rId8"/>
    <p:sldId id="283" r:id="rId9"/>
    <p:sldId id="264"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4"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0F0248-E5EE-44BC-9349-629D1710B4F6}"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587F0E36-C793-4017-8FAB-7134391343B8}">
      <dgm:prSet/>
      <dgm:spPr/>
      <dgm:t>
        <a:bodyPr/>
        <a:lstStyle/>
        <a:p>
          <a:r>
            <a:rPr lang="en-US"/>
            <a:t>Kaggle (www.kaggle.com)</a:t>
          </a:r>
        </a:p>
      </dgm:t>
    </dgm:pt>
    <dgm:pt modelId="{D0A44D13-605F-4FC2-B4DD-A5B15E6AE231}" type="parTrans" cxnId="{FB02346A-033D-4C8D-8531-FB3488F44B12}">
      <dgm:prSet/>
      <dgm:spPr/>
      <dgm:t>
        <a:bodyPr/>
        <a:lstStyle/>
        <a:p>
          <a:endParaRPr lang="en-US"/>
        </a:p>
      </dgm:t>
    </dgm:pt>
    <dgm:pt modelId="{104D9BEF-7819-475F-986D-D7E9293866A4}" type="sibTrans" cxnId="{FB02346A-033D-4C8D-8531-FB3488F44B12}">
      <dgm:prSet/>
      <dgm:spPr/>
      <dgm:t>
        <a:bodyPr/>
        <a:lstStyle/>
        <a:p>
          <a:endParaRPr lang="en-US"/>
        </a:p>
      </dgm:t>
    </dgm:pt>
    <dgm:pt modelId="{E499B059-213E-472F-9346-F9B006BA2745}">
      <dgm:prSet/>
      <dgm:spPr/>
      <dgm:t>
        <a:bodyPr/>
        <a:lstStyle/>
        <a:p>
          <a:r>
            <a:rPr lang="en-US"/>
            <a:t>UCI Machine Learning Repository (https://archive.ics.uci.edu/)</a:t>
          </a:r>
        </a:p>
      </dgm:t>
    </dgm:pt>
    <dgm:pt modelId="{608E312B-6EA4-47F7-912C-62E02D72294E}" type="parTrans" cxnId="{782EBB2E-749B-44D8-84BC-7FC3535FA912}">
      <dgm:prSet/>
      <dgm:spPr/>
      <dgm:t>
        <a:bodyPr/>
        <a:lstStyle/>
        <a:p>
          <a:endParaRPr lang="en-US"/>
        </a:p>
      </dgm:t>
    </dgm:pt>
    <dgm:pt modelId="{4C4CDB9D-9C0B-42A4-A8B7-753DC894714E}" type="sibTrans" cxnId="{782EBB2E-749B-44D8-84BC-7FC3535FA912}">
      <dgm:prSet/>
      <dgm:spPr/>
      <dgm:t>
        <a:bodyPr/>
        <a:lstStyle/>
        <a:p>
          <a:endParaRPr lang="en-US"/>
        </a:p>
      </dgm:t>
    </dgm:pt>
    <dgm:pt modelId="{F184462E-A972-4971-9028-7EC07C38D886}">
      <dgm:prSet/>
      <dgm:spPr/>
      <dgm:t>
        <a:bodyPr/>
        <a:lstStyle/>
        <a:p>
          <a:r>
            <a:rPr lang="en-US"/>
            <a:t>Data.gov (www.data.gov)</a:t>
          </a:r>
        </a:p>
      </dgm:t>
    </dgm:pt>
    <dgm:pt modelId="{1CC59177-9EE6-45F1-A253-DF3915305AA3}" type="parTrans" cxnId="{03556B0D-A0E0-4CFC-B954-AE7FB1ED7039}">
      <dgm:prSet/>
      <dgm:spPr/>
      <dgm:t>
        <a:bodyPr/>
        <a:lstStyle/>
        <a:p>
          <a:endParaRPr lang="en-US"/>
        </a:p>
      </dgm:t>
    </dgm:pt>
    <dgm:pt modelId="{0F54A5DE-4E22-4F9B-B23E-DB87B1BBBF8A}" type="sibTrans" cxnId="{03556B0D-A0E0-4CFC-B954-AE7FB1ED7039}">
      <dgm:prSet/>
      <dgm:spPr/>
      <dgm:t>
        <a:bodyPr/>
        <a:lstStyle/>
        <a:p>
          <a:endParaRPr lang="en-US"/>
        </a:p>
      </dgm:t>
    </dgm:pt>
    <dgm:pt modelId="{69265C2F-EAC3-4B75-8929-E31492C3B07F}">
      <dgm:prSet/>
      <dgm:spPr/>
      <dgm:t>
        <a:bodyPr/>
        <a:lstStyle/>
        <a:p>
          <a:r>
            <a:rPr lang="en-US"/>
            <a:t>Google Dataset Search (https://datasetsearch.research.google.com/)</a:t>
          </a:r>
        </a:p>
      </dgm:t>
    </dgm:pt>
    <dgm:pt modelId="{F81A201D-04F8-4AA5-A36C-9933963EDEDF}" type="parTrans" cxnId="{45B5364F-870E-4F4C-A24A-995544612D35}">
      <dgm:prSet/>
      <dgm:spPr/>
      <dgm:t>
        <a:bodyPr/>
        <a:lstStyle/>
        <a:p>
          <a:endParaRPr lang="en-US"/>
        </a:p>
      </dgm:t>
    </dgm:pt>
    <dgm:pt modelId="{C01303DF-D36A-45E2-B9C3-37B2E9D813C8}" type="sibTrans" cxnId="{45B5364F-870E-4F4C-A24A-995544612D35}">
      <dgm:prSet/>
      <dgm:spPr/>
      <dgm:t>
        <a:bodyPr/>
        <a:lstStyle/>
        <a:p>
          <a:endParaRPr lang="en-US"/>
        </a:p>
      </dgm:t>
    </dgm:pt>
    <dgm:pt modelId="{F477C9DB-576C-4BDF-BC89-96F48223B0F1}">
      <dgm:prSet/>
      <dgm:spPr/>
      <dgm:t>
        <a:bodyPr/>
        <a:lstStyle/>
        <a:p>
          <a:r>
            <a:rPr lang="en-US"/>
            <a:t>AWS Open Data Registry (registry.opendata.aws)</a:t>
          </a:r>
        </a:p>
      </dgm:t>
    </dgm:pt>
    <dgm:pt modelId="{4C2B5AC5-085A-4BC3-803F-2C5016797179}" type="parTrans" cxnId="{AEFC78CC-5258-495B-A58A-150D8CABCC1C}">
      <dgm:prSet/>
      <dgm:spPr/>
      <dgm:t>
        <a:bodyPr/>
        <a:lstStyle/>
        <a:p>
          <a:endParaRPr lang="en-US"/>
        </a:p>
      </dgm:t>
    </dgm:pt>
    <dgm:pt modelId="{D3430B3B-2500-456F-BD33-1DEE575C3B2C}" type="sibTrans" cxnId="{AEFC78CC-5258-495B-A58A-150D8CABCC1C}">
      <dgm:prSet/>
      <dgm:spPr/>
      <dgm:t>
        <a:bodyPr/>
        <a:lstStyle/>
        <a:p>
          <a:endParaRPr lang="en-US"/>
        </a:p>
      </dgm:t>
    </dgm:pt>
    <dgm:pt modelId="{FEC02E14-4A21-4AB0-A6C7-DFC64129C796}">
      <dgm:prSet/>
      <dgm:spPr/>
      <dgm:t>
        <a:bodyPr/>
        <a:lstStyle/>
        <a:p>
          <a:r>
            <a:rPr lang="en-US"/>
            <a:t>Reddit's r/datasets (www.reddit.com/r/datasets)</a:t>
          </a:r>
        </a:p>
      </dgm:t>
    </dgm:pt>
    <dgm:pt modelId="{09B94AC0-4427-4378-8794-05CD1C331BCC}" type="parTrans" cxnId="{CB75489B-510B-4448-9393-187A5B8CEA01}">
      <dgm:prSet/>
      <dgm:spPr/>
      <dgm:t>
        <a:bodyPr/>
        <a:lstStyle/>
        <a:p>
          <a:endParaRPr lang="en-US"/>
        </a:p>
      </dgm:t>
    </dgm:pt>
    <dgm:pt modelId="{0F6A51FB-413C-4261-B573-338D3B38DDAF}" type="sibTrans" cxnId="{CB75489B-510B-4448-9393-187A5B8CEA01}">
      <dgm:prSet/>
      <dgm:spPr/>
      <dgm:t>
        <a:bodyPr/>
        <a:lstStyle/>
        <a:p>
          <a:endParaRPr lang="en-US"/>
        </a:p>
      </dgm:t>
    </dgm:pt>
    <dgm:pt modelId="{4615F305-C7B2-4365-A1AC-7ED44267B9F0}">
      <dgm:prSet/>
      <dgm:spPr/>
      <dgm:t>
        <a:bodyPr/>
        <a:lstStyle/>
        <a:p>
          <a:r>
            <a:rPr lang="en-US"/>
            <a:t>World Bank Open Data (data.worldbank.org)</a:t>
          </a:r>
        </a:p>
      </dgm:t>
    </dgm:pt>
    <dgm:pt modelId="{7A53B6D3-B6EC-4555-AF9F-EAA26D670FA3}" type="parTrans" cxnId="{18B00D18-3C05-4CB8-9B15-8EEA08B9F897}">
      <dgm:prSet/>
      <dgm:spPr/>
      <dgm:t>
        <a:bodyPr/>
        <a:lstStyle/>
        <a:p>
          <a:endParaRPr lang="en-US"/>
        </a:p>
      </dgm:t>
    </dgm:pt>
    <dgm:pt modelId="{3BDFD351-DDC0-4B57-AF70-2C21F207E441}" type="sibTrans" cxnId="{18B00D18-3C05-4CB8-9B15-8EEA08B9F897}">
      <dgm:prSet/>
      <dgm:spPr/>
      <dgm:t>
        <a:bodyPr/>
        <a:lstStyle/>
        <a:p>
          <a:endParaRPr lang="en-US"/>
        </a:p>
      </dgm:t>
    </dgm:pt>
    <dgm:pt modelId="{47CBA251-165D-40E2-9263-AC6E037C5A1B}">
      <dgm:prSet/>
      <dgm:spPr/>
      <dgm:t>
        <a:bodyPr/>
        <a:lstStyle/>
        <a:p>
          <a:r>
            <a:rPr lang="en-US"/>
            <a:t>Data.gov.uk (data.gov.uk)</a:t>
          </a:r>
        </a:p>
      </dgm:t>
    </dgm:pt>
    <dgm:pt modelId="{9DF1FF17-AD1D-41CE-B353-5CC4AB4A549E}" type="parTrans" cxnId="{56037052-D11D-4916-89AE-6B124CB80B30}">
      <dgm:prSet/>
      <dgm:spPr/>
      <dgm:t>
        <a:bodyPr/>
        <a:lstStyle/>
        <a:p>
          <a:endParaRPr lang="en-US"/>
        </a:p>
      </dgm:t>
    </dgm:pt>
    <dgm:pt modelId="{2D41086C-F4DA-4F45-8182-F0552A44481A}" type="sibTrans" cxnId="{56037052-D11D-4916-89AE-6B124CB80B30}">
      <dgm:prSet/>
      <dgm:spPr/>
      <dgm:t>
        <a:bodyPr/>
        <a:lstStyle/>
        <a:p>
          <a:endParaRPr lang="en-US"/>
        </a:p>
      </dgm:t>
    </dgm:pt>
    <dgm:pt modelId="{1AB0F50B-7FAF-4798-8DD4-69487760E974}">
      <dgm:prSet/>
      <dgm:spPr/>
      <dgm:t>
        <a:bodyPr/>
        <a:lstStyle/>
        <a:p>
          <a:r>
            <a:rPr lang="en-US"/>
            <a:t>Microsoft Research Open Data (msropendata.com)</a:t>
          </a:r>
        </a:p>
      </dgm:t>
    </dgm:pt>
    <dgm:pt modelId="{2240FDE6-9C14-4B31-BD98-47E0BD9B77BD}" type="parTrans" cxnId="{428EE42F-EA0E-4B0A-A0FE-8646BE6BC695}">
      <dgm:prSet/>
      <dgm:spPr/>
      <dgm:t>
        <a:bodyPr/>
        <a:lstStyle/>
        <a:p>
          <a:endParaRPr lang="en-US"/>
        </a:p>
      </dgm:t>
    </dgm:pt>
    <dgm:pt modelId="{1409374F-DE19-46FE-9008-C8695EECE655}" type="sibTrans" cxnId="{428EE42F-EA0E-4B0A-A0FE-8646BE6BC695}">
      <dgm:prSet/>
      <dgm:spPr/>
      <dgm:t>
        <a:bodyPr/>
        <a:lstStyle/>
        <a:p>
          <a:endParaRPr lang="en-US"/>
        </a:p>
      </dgm:t>
    </dgm:pt>
    <dgm:pt modelId="{74F035C4-1CA1-478F-BD88-B47309244CCC}">
      <dgm:prSet/>
      <dgm:spPr/>
      <dgm:t>
        <a:bodyPr/>
        <a:lstStyle/>
        <a:p>
          <a:r>
            <a:rPr lang="en-US"/>
            <a:t>DataHub (datahub.io)</a:t>
          </a:r>
        </a:p>
      </dgm:t>
    </dgm:pt>
    <dgm:pt modelId="{CA431F18-A1C6-4237-A57F-C76E8E25188D}" type="parTrans" cxnId="{F7D7D2F8-471A-4351-BEBF-03572F34C9D9}">
      <dgm:prSet/>
      <dgm:spPr/>
      <dgm:t>
        <a:bodyPr/>
        <a:lstStyle/>
        <a:p>
          <a:endParaRPr lang="en-US"/>
        </a:p>
      </dgm:t>
    </dgm:pt>
    <dgm:pt modelId="{5A5DDEEE-5CC9-4846-90BE-636CE2AD3FD0}" type="sibTrans" cxnId="{F7D7D2F8-471A-4351-BEBF-03572F34C9D9}">
      <dgm:prSet/>
      <dgm:spPr/>
      <dgm:t>
        <a:bodyPr/>
        <a:lstStyle/>
        <a:p>
          <a:endParaRPr lang="en-US"/>
        </a:p>
      </dgm:t>
    </dgm:pt>
    <dgm:pt modelId="{7D2DB0E5-2DFD-4945-AF1A-DABFC67C2EA8}" type="pres">
      <dgm:prSet presAssocID="{EE0F0248-E5EE-44BC-9349-629D1710B4F6}" presName="linearFlow" presStyleCnt="0">
        <dgm:presLayoutVars>
          <dgm:dir/>
          <dgm:resizeHandles val="exact"/>
        </dgm:presLayoutVars>
      </dgm:prSet>
      <dgm:spPr/>
    </dgm:pt>
    <dgm:pt modelId="{2B1CB30B-F078-4748-85C8-FC97E0EF49F6}" type="pres">
      <dgm:prSet presAssocID="{587F0E36-C793-4017-8FAB-7134391343B8}" presName="composite" presStyleCnt="0"/>
      <dgm:spPr/>
    </dgm:pt>
    <dgm:pt modelId="{ADC30615-4119-40E7-945F-91DD1BF9B4D0}" type="pres">
      <dgm:prSet presAssocID="{587F0E36-C793-4017-8FAB-7134391343B8}" presName="imgShp" presStyleLbl="fgImgPlace1" presStyleIdx="0" presStyleCnt="10"/>
      <dgm:spPr/>
    </dgm:pt>
    <dgm:pt modelId="{B289C85A-3E5E-4AA8-B575-57CC81BCF040}" type="pres">
      <dgm:prSet presAssocID="{587F0E36-C793-4017-8FAB-7134391343B8}" presName="txShp" presStyleLbl="node1" presStyleIdx="0" presStyleCnt="10">
        <dgm:presLayoutVars>
          <dgm:bulletEnabled val="1"/>
        </dgm:presLayoutVars>
      </dgm:prSet>
      <dgm:spPr/>
    </dgm:pt>
    <dgm:pt modelId="{60404F3C-866D-4090-BD26-11061A2F67EA}" type="pres">
      <dgm:prSet presAssocID="{104D9BEF-7819-475F-986D-D7E9293866A4}" presName="spacing" presStyleCnt="0"/>
      <dgm:spPr/>
    </dgm:pt>
    <dgm:pt modelId="{1F780F55-20B5-4AEE-8D80-097AFFA89D31}" type="pres">
      <dgm:prSet presAssocID="{E499B059-213E-472F-9346-F9B006BA2745}" presName="composite" presStyleCnt="0"/>
      <dgm:spPr/>
    </dgm:pt>
    <dgm:pt modelId="{013C86EC-AF3C-4117-8D70-DF931762AEA4}" type="pres">
      <dgm:prSet presAssocID="{E499B059-213E-472F-9346-F9B006BA2745}" presName="imgShp" presStyleLbl="fgImgPlace1" presStyleIdx="1" presStyleCnt="10"/>
      <dgm:spPr/>
    </dgm:pt>
    <dgm:pt modelId="{06EDE605-A977-40FB-ACD5-B77B0EAFF5DC}" type="pres">
      <dgm:prSet presAssocID="{E499B059-213E-472F-9346-F9B006BA2745}" presName="txShp" presStyleLbl="node1" presStyleIdx="1" presStyleCnt="10">
        <dgm:presLayoutVars>
          <dgm:bulletEnabled val="1"/>
        </dgm:presLayoutVars>
      </dgm:prSet>
      <dgm:spPr/>
    </dgm:pt>
    <dgm:pt modelId="{0586E0B0-CD21-4805-8B3E-E14AE0845309}" type="pres">
      <dgm:prSet presAssocID="{4C4CDB9D-9C0B-42A4-A8B7-753DC894714E}" presName="spacing" presStyleCnt="0"/>
      <dgm:spPr/>
    </dgm:pt>
    <dgm:pt modelId="{F7879DCD-94F7-47F7-B60B-FD82EC86A549}" type="pres">
      <dgm:prSet presAssocID="{F184462E-A972-4971-9028-7EC07C38D886}" presName="composite" presStyleCnt="0"/>
      <dgm:spPr/>
    </dgm:pt>
    <dgm:pt modelId="{1255ECD1-A305-4F3B-8E62-262FCF85BF60}" type="pres">
      <dgm:prSet presAssocID="{F184462E-A972-4971-9028-7EC07C38D886}" presName="imgShp" presStyleLbl="fgImgPlace1" presStyleIdx="2" presStyleCnt="10"/>
      <dgm:spPr/>
    </dgm:pt>
    <dgm:pt modelId="{26820826-2E96-415F-A4EA-355C98CC84FB}" type="pres">
      <dgm:prSet presAssocID="{F184462E-A972-4971-9028-7EC07C38D886}" presName="txShp" presStyleLbl="node1" presStyleIdx="2" presStyleCnt="10">
        <dgm:presLayoutVars>
          <dgm:bulletEnabled val="1"/>
        </dgm:presLayoutVars>
      </dgm:prSet>
      <dgm:spPr/>
    </dgm:pt>
    <dgm:pt modelId="{C525701A-AF79-4802-8334-2E773E92EF3A}" type="pres">
      <dgm:prSet presAssocID="{0F54A5DE-4E22-4F9B-B23E-DB87B1BBBF8A}" presName="spacing" presStyleCnt="0"/>
      <dgm:spPr/>
    </dgm:pt>
    <dgm:pt modelId="{A9062AC3-B2A7-4A77-9849-ABE0D2CCB194}" type="pres">
      <dgm:prSet presAssocID="{69265C2F-EAC3-4B75-8929-E31492C3B07F}" presName="composite" presStyleCnt="0"/>
      <dgm:spPr/>
    </dgm:pt>
    <dgm:pt modelId="{EBF8CA82-02C9-4B6C-8B7C-277608130433}" type="pres">
      <dgm:prSet presAssocID="{69265C2F-EAC3-4B75-8929-E31492C3B07F}" presName="imgShp" presStyleLbl="fgImgPlace1" presStyleIdx="3" presStyleCnt="10"/>
      <dgm:spPr/>
    </dgm:pt>
    <dgm:pt modelId="{8D03EB98-31B3-43B8-80BB-2246F0EF63A6}" type="pres">
      <dgm:prSet presAssocID="{69265C2F-EAC3-4B75-8929-E31492C3B07F}" presName="txShp" presStyleLbl="node1" presStyleIdx="3" presStyleCnt="10">
        <dgm:presLayoutVars>
          <dgm:bulletEnabled val="1"/>
        </dgm:presLayoutVars>
      </dgm:prSet>
      <dgm:spPr/>
    </dgm:pt>
    <dgm:pt modelId="{E0AC2B92-0582-42CF-BF2E-5C0BD501E46B}" type="pres">
      <dgm:prSet presAssocID="{C01303DF-D36A-45E2-B9C3-37B2E9D813C8}" presName="spacing" presStyleCnt="0"/>
      <dgm:spPr/>
    </dgm:pt>
    <dgm:pt modelId="{30475627-2C20-4332-85F4-F2547FBD4186}" type="pres">
      <dgm:prSet presAssocID="{F477C9DB-576C-4BDF-BC89-96F48223B0F1}" presName="composite" presStyleCnt="0"/>
      <dgm:spPr/>
    </dgm:pt>
    <dgm:pt modelId="{06611298-1320-47B2-A60D-D765CEDBAF22}" type="pres">
      <dgm:prSet presAssocID="{F477C9DB-576C-4BDF-BC89-96F48223B0F1}" presName="imgShp" presStyleLbl="fgImgPlace1" presStyleIdx="4" presStyleCnt="10"/>
      <dgm:spPr/>
    </dgm:pt>
    <dgm:pt modelId="{E8782BA7-FF4D-4CDF-B4EE-CC37862F3B30}" type="pres">
      <dgm:prSet presAssocID="{F477C9DB-576C-4BDF-BC89-96F48223B0F1}" presName="txShp" presStyleLbl="node1" presStyleIdx="4" presStyleCnt="10">
        <dgm:presLayoutVars>
          <dgm:bulletEnabled val="1"/>
        </dgm:presLayoutVars>
      </dgm:prSet>
      <dgm:spPr/>
    </dgm:pt>
    <dgm:pt modelId="{DE5185C8-5F1C-4882-A59D-639868928194}" type="pres">
      <dgm:prSet presAssocID="{D3430B3B-2500-456F-BD33-1DEE575C3B2C}" presName="spacing" presStyleCnt="0"/>
      <dgm:spPr/>
    </dgm:pt>
    <dgm:pt modelId="{B62EDD73-2F7B-4333-AFD5-D241EBA9F060}" type="pres">
      <dgm:prSet presAssocID="{FEC02E14-4A21-4AB0-A6C7-DFC64129C796}" presName="composite" presStyleCnt="0"/>
      <dgm:spPr/>
    </dgm:pt>
    <dgm:pt modelId="{5D14136F-D563-44C8-A023-7F99C1AB170A}" type="pres">
      <dgm:prSet presAssocID="{FEC02E14-4A21-4AB0-A6C7-DFC64129C796}" presName="imgShp" presStyleLbl="fgImgPlace1" presStyleIdx="5" presStyleCnt="10"/>
      <dgm:spPr/>
    </dgm:pt>
    <dgm:pt modelId="{B5BF6FCE-D163-4D10-9289-45231544B946}" type="pres">
      <dgm:prSet presAssocID="{FEC02E14-4A21-4AB0-A6C7-DFC64129C796}" presName="txShp" presStyleLbl="node1" presStyleIdx="5" presStyleCnt="10">
        <dgm:presLayoutVars>
          <dgm:bulletEnabled val="1"/>
        </dgm:presLayoutVars>
      </dgm:prSet>
      <dgm:spPr/>
    </dgm:pt>
    <dgm:pt modelId="{5215EC83-2BE9-48F7-8B66-56DB2B20C03B}" type="pres">
      <dgm:prSet presAssocID="{0F6A51FB-413C-4261-B573-338D3B38DDAF}" presName="spacing" presStyleCnt="0"/>
      <dgm:spPr/>
    </dgm:pt>
    <dgm:pt modelId="{7DCAF153-F910-41F1-878C-8F3101FC277B}" type="pres">
      <dgm:prSet presAssocID="{4615F305-C7B2-4365-A1AC-7ED44267B9F0}" presName="composite" presStyleCnt="0"/>
      <dgm:spPr/>
    </dgm:pt>
    <dgm:pt modelId="{2E643238-D7CC-4470-BAA0-339C479B436B}" type="pres">
      <dgm:prSet presAssocID="{4615F305-C7B2-4365-A1AC-7ED44267B9F0}" presName="imgShp" presStyleLbl="fgImgPlace1" presStyleIdx="6" presStyleCnt="10"/>
      <dgm:spPr/>
    </dgm:pt>
    <dgm:pt modelId="{E4FB5C78-5CDC-4C94-B075-790FEAF1EC57}" type="pres">
      <dgm:prSet presAssocID="{4615F305-C7B2-4365-A1AC-7ED44267B9F0}" presName="txShp" presStyleLbl="node1" presStyleIdx="6" presStyleCnt="10">
        <dgm:presLayoutVars>
          <dgm:bulletEnabled val="1"/>
        </dgm:presLayoutVars>
      </dgm:prSet>
      <dgm:spPr/>
    </dgm:pt>
    <dgm:pt modelId="{53590297-6ED7-4716-9D10-65948B407919}" type="pres">
      <dgm:prSet presAssocID="{3BDFD351-DDC0-4B57-AF70-2C21F207E441}" presName="spacing" presStyleCnt="0"/>
      <dgm:spPr/>
    </dgm:pt>
    <dgm:pt modelId="{36A056D1-D399-426A-A260-A008CEDA5E2D}" type="pres">
      <dgm:prSet presAssocID="{47CBA251-165D-40E2-9263-AC6E037C5A1B}" presName="composite" presStyleCnt="0"/>
      <dgm:spPr/>
    </dgm:pt>
    <dgm:pt modelId="{2C682522-211C-45A2-86EF-F7B1BC2630EB}" type="pres">
      <dgm:prSet presAssocID="{47CBA251-165D-40E2-9263-AC6E037C5A1B}" presName="imgShp" presStyleLbl="fgImgPlace1" presStyleIdx="7" presStyleCnt="10"/>
      <dgm:spPr/>
    </dgm:pt>
    <dgm:pt modelId="{4722EE3A-CB24-4201-984B-76A5784CA3EE}" type="pres">
      <dgm:prSet presAssocID="{47CBA251-165D-40E2-9263-AC6E037C5A1B}" presName="txShp" presStyleLbl="node1" presStyleIdx="7" presStyleCnt="10">
        <dgm:presLayoutVars>
          <dgm:bulletEnabled val="1"/>
        </dgm:presLayoutVars>
      </dgm:prSet>
      <dgm:spPr/>
    </dgm:pt>
    <dgm:pt modelId="{C2B2C617-CADB-4D8B-9A45-F3970FC8BA08}" type="pres">
      <dgm:prSet presAssocID="{2D41086C-F4DA-4F45-8182-F0552A44481A}" presName="spacing" presStyleCnt="0"/>
      <dgm:spPr/>
    </dgm:pt>
    <dgm:pt modelId="{986A16FC-21D5-48B9-85E7-5C513AAD1962}" type="pres">
      <dgm:prSet presAssocID="{1AB0F50B-7FAF-4798-8DD4-69487760E974}" presName="composite" presStyleCnt="0"/>
      <dgm:spPr/>
    </dgm:pt>
    <dgm:pt modelId="{8B796B85-B3A7-47BC-B07B-66D3481E65B3}" type="pres">
      <dgm:prSet presAssocID="{1AB0F50B-7FAF-4798-8DD4-69487760E974}" presName="imgShp" presStyleLbl="fgImgPlace1" presStyleIdx="8" presStyleCnt="10"/>
      <dgm:spPr/>
    </dgm:pt>
    <dgm:pt modelId="{DA42F279-FB1E-4126-9BD1-330A40903AB8}" type="pres">
      <dgm:prSet presAssocID="{1AB0F50B-7FAF-4798-8DD4-69487760E974}" presName="txShp" presStyleLbl="node1" presStyleIdx="8" presStyleCnt="10">
        <dgm:presLayoutVars>
          <dgm:bulletEnabled val="1"/>
        </dgm:presLayoutVars>
      </dgm:prSet>
      <dgm:spPr/>
    </dgm:pt>
    <dgm:pt modelId="{D979A05A-56F9-412D-8123-E25F3C531486}" type="pres">
      <dgm:prSet presAssocID="{1409374F-DE19-46FE-9008-C8695EECE655}" presName="spacing" presStyleCnt="0"/>
      <dgm:spPr/>
    </dgm:pt>
    <dgm:pt modelId="{540CA987-4DA3-4510-92FF-88061CF3A664}" type="pres">
      <dgm:prSet presAssocID="{74F035C4-1CA1-478F-BD88-B47309244CCC}" presName="composite" presStyleCnt="0"/>
      <dgm:spPr/>
    </dgm:pt>
    <dgm:pt modelId="{0A6ABB12-CB01-4320-828C-E8844AACF4FD}" type="pres">
      <dgm:prSet presAssocID="{74F035C4-1CA1-478F-BD88-B47309244CCC}" presName="imgShp" presStyleLbl="fgImgPlace1" presStyleIdx="9" presStyleCnt="10"/>
      <dgm:spPr/>
    </dgm:pt>
    <dgm:pt modelId="{7BF88137-D16F-4414-A498-E23E50B4930A}" type="pres">
      <dgm:prSet presAssocID="{74F035C4-1CA1-478F-BD88-B47309244CCC}" presName="txShp" presStyleLbl="node1" presStyleIdx="9" presStyleCnt="10">
        <dgm:presLayoutVars>
          <dgm:bulletEnabled val="1"/>
        </dgm:presLayoutVars>
      </dgm:prSet>
      <dgm:spPr/>
    </dgm:pt>
  </dgm:ptLst>
  <dgm:cxnLst>
    <dgm:cxn modelId="{03556B0D-A0E0-4CFC-B954-AE7FB1ED7039}" srcId="{EE0F0248-E5EE-44BC-9349-629D1710B4F6}" destId="{F184462E-A972-4971-9028-7EC07C38D886}" srcOrd="2" destOrd="0" parTransId="{1CC59177-9EE6-45F1-A253-DF3915305AA3}" sibTransId="{0F54A5DE-4E22-4F9B-B23E-DB87B1BBBF8A}"/>
    <dgm:cxn modelId="{18B00D18-3C05-4CB8-9B15-8EEA08B9F897}" srcId="{EE0F0248-E5EE-44BC-9349-629D1710B4F6}" destId="{4615F305-C7B2-4365-A1AC-7ED44267B9F0}" srcOrd="6" destOrd="0" parTransId="{7A53B6D3-B6EC-4555-AF9F-EAA26D670FA3}" sibTransId="{3BDFD351-DDC0-4B57-AF70-2C21F207E441}"/>
    <dgm:cxn modelId="{982ED81C-C9D3-4116-8677-6928109E4DCB}" type="presOf" srcId="{4615F305-C7B2-4365-A1AC-7ED44267B9F0}" destId="{E4FB5C78-5CDC-4C94-B075-790FEAF1EC57}" srcOrd="0" destOrd="0" presId="urn:microsoft.com/office/officeart/2005/8/layout/vList3"/>
    <dgm:cxn modelId="{782EBB2E-749B-44D8-84BC-7FC3535FA912}" srcId="{EE0F0248-E5EE-44BC-9349-629D1710B4F6}" destId="{E499B059-213E-472F-9346-F9B006BA2745}" srcOrd="1" destOrd="0" parTransId="{608E312B-6EA4-47F7-912C-62E02D72294E}" sibTransId="{4C4CDB9D-9C0B-42A4-A8B7-753DC894714E}"/>
    <dgm:cxn modelId="{428EE42F-EA0E-4B0A-A0FE-8646BE6BC695}" srcId="{EE0F0248-E5EE-44BC-9349-629D1710B4F6}" destId="{1AB0F50B-7FAF-4798-8DD4-69487760E974}" srcOrd="8" destOrd="0" parTransId="{2240FDE6-9C14-4B31-BD98-47E0BD9B77BD}" sibTransId="{1409374F-DE19-46FE-9008-C8695EECE655}"/>
    <dgm:cxn modelId="{E781F962-9ABF-4917-B670-46E948968F60}" type="presOf" srcId="{F477C9DB-576C-4BDF-BC89-96F48223B0F1}" destId="{E8782BA7-FF4D-4CDF-B4EE-CC37862F3B30}" srcOrd="0" destOrd="0" presId="urn:microsoft.com/office/officeart/2005/8/layout/vList3"/>
    <dgm:cxn modelId="{FB02346A-033D-4C8D-8531-FB3488F44B12}" srcId="{EE0F0248-E5EE-44BC-9349-629D1710B4F6}" destId="{587F0E36-C793-4017-8FAB-7134391343B8}" srcOrd="0" destOrd="0" parTransId="{D0A44D13-605F-4FC2-B4DD-A5B15E6AE231}" sibTransId="{104D9BEF-7819-475F-986D-D7E9293866A4}"/>
    <dgm:cxn modelId="{0DCEB76D-EC28-486D-B5F9-E8D7995C53C1}" type="presOf" srcId="{1AB0F50B-7FAF-4798-8DD4-69487760E974}" destId="{DA42F279-FB1E-4126-9BD1-330A40903AB8}" srcOrd="0" destOrd="0" presId="urn:microsoft.com/office/officeart/2005/8/layout/vList3"/>
    <dgm:cxn modelId="{45B5364F-870E-4F4C-A24A-995544612D35}" srcId="{EE0F0248-E5EE-44BC-9349-629D1710B4F6}" destId="{69265C2F-EAC3-4B75-8929-E31492C3B07F}" srcOrd="3" destOrd="0" parTransId="{F81A201D-04F8-4AA5-A36C-9933963EDEDF}" sibTransId="{C01303DF-D36A-45E2-B9C3-37B2E9D813C8}"/>
    <dgm:cxn modelId="{56037052-D11D-4916-89AE-6B124CB80B30}" srcId="{EE0F0248-E5EE-44BC-9349-629D1710B4F6}" destId="{47CBA251-165D-40E2-9263-AC6E037C5A1B}" srcOrd="7" destOrd="0" parTransId="{9DF1FF17-AD1D-41CE-B353-5CC4AB4A549E}" sibTransId="{2D41086C-F4DA-4F45-8182-F0552A44481A}"/>
    <dgm:cxn modelId="{B000C285-1923-474F-A4DF-BC0CF266EA58}" type="presOf" srcId="{47CBA251-165D-40E2-9263-AC6E037C5A1B}" destId="{4722EE3A-CB24-4201-984B-76A5784CA3EE}" srcOrd="0" destOrd="0" presId="urn:microsoft.com/office/officeart/2005/8/layout/vList3"/>
    <dgm:cxn modelId="{CB75489B-510B-4448-9393-187A5B8CEA01}" srcId="{EE0F0248-E5EE-44BC-9349-629D1710B4F6}" destId="{FEC02E14-4A21-4AB0-A6C7-DFC64129C796}" srcOrd="5" destOrd="0" parTransId="{09B94AC0-4427-4378-8794-05CD1C331BCC}" sibTransId="{0F6A51FB-413C-4261-B573-338D3B38DDAF}"/>
    <dgm:cxn modelId="{F6A73BAB-7024-4766-99E8-29F6D4624DCC}" type="presOf" srcId="{E499B059-213E-472F-9346-F9B006BA2745}" destId="{06EDE605-A977-40FB-ACD5-B77B0EAFF5DC}" srcOrd="0" destOrd="0" presId="urn:microsoft.com/office/officeart/2005/8/layout/vList3"/>
    <dgm:cxn modelId="{70EF4DB9-0856-4040-B54B-4975635AFFDF}" type="presOf" srcId="{EE0F0248-E5EE-44BC-9349-629D1710B4F6}" destId="{7D2DB0E5-2DFD-4945-AF1A-DABFC67C2EA8}" srcOrd="0" destOrd="0" presId="urn:microsoft.com/office/officeart/2005/8/layout/vList3"/>
    <dgm:cxn modelId="{ADBC3DC8-85FE-4735-A3BA-E640718E8ECD}" type="presOf" srcId="{69265C2F-EAC3-4B75-8929-E31492C3B07F}" destId="{8D03EB98-31B3-43B8-80BB-2246F0EF63A6}" srcOrd="0" destOrd="0" presId="urn:microsoft.com/office/officeart/2005/8/layout/vList3"/>
    <dgm:cxn modelId="{22B659CB-98A1-4836-B172-96A500F14356}" type="presOf" srcId="{587F0E36-C793-4017-8FAB-7134391343B8}" destId="{B289C85A-3E5E-4AA8-B575-57CC81BCF040}" srcOrd="0" destOrd="0" presId="urn:microsoft.com/office/officeart/2005/8/layout/vList3"/>
    <dgm:cxn modelId="{AEFC78CC-5258-495B-A58A-150D8CABCC1C}" srcId="{EE0F0248-E5EE-44BC-9349-629D1710B4F6}" destId="{F477C9DB-576C-4BDF-BC89-96F48223B0F1}" srcOrd="4" destOrd="0" parTransId="{4C2B5AC5-085A-4BC3-803F-2C5016797179}" sibTransId="{D3430B3B-2500-456F-BD33-1DEE575C3B2C}"/>
    <dgm:cxn modelId="{EC97C3D1-D874-4B06-94BA-D5409AB6E281}" type="presOf" srcId="{F184462E-A972-4971-9028-7EC07C38D886}" destId="{26820826-2E96-415F-A4EA-355C98CC84FB}" srcOrd="0" destOrd="0" presId="urn:microsoft.com/office/officeart/2005/8/layout/vList3"/>
    <dgm:cxn modelId="{25B220EC-E349-4BCD-B04A-4F73613B71E2}" type="presOf" srcId="{FEC02E14-4A21-4AB0-A6C7-DFC64129C796}" destId="{B5BF6FCE-D163-4D10-9289-45231544B946}" srcOrd="0" destOrd="0" presId="urn:microsoft.com/office/officeart/2005/8/layout/vList3"/>
    <dgm:cxn modelId="{A94D35EE-4442-47DA-B57A-A5A0198D7E53}" type="presOf" srcId="{74F035C4-1CA1-478F-BD88-B47309244CCC}" destId="{7BF88137-D16F-4414-A498-E23E50B4930A}" srcOrd="0" destOrd="0" presId="urn:microsoft.com/office/officeart/2005/8/layout/vList3"/>
    <dgm:cxn modelId="{F7D7D2F8-471A-4351-BEBF-03572F34C9D9}" srcId="{EE0F0248-E5EE-44BC-9349-629D1710B4F6}" destId="{74F035C4-1CA1-478F-BD88-B47309244CCC}" srcOrd="9" destOrd="0" parTransId="{CA431F18-A1C6-4237-A57F-C76E8E25188D}" sibTransId="{5A5DDEEE-5CC9-4846-90BE-636CE2AD3FD0}"/>
    <dgm:cxn modelId="{A07A307E-9930-40AF-8E10-4DE6F18C36EB}" type="presParOf" srcId="{7D2DB0E5-2DFD-4945-AF1A-DABFC67C2EA8}" destId="{2B1CB30B-F078-4748-85C8-FC97E0EF49F6}" srcOrd="0" destOrd="0" presId="urn:microsoft.com/office/officeart/2005/8/layout/vList3"/>
    <dgm:cxn modelId="{467B77CA-B8DA-4E59-B7B1-B35512B57FAA}" type="presParOf" srcId="{2B1CB30B-F078-4748-85C8-FC97E0EF49F6}" destId="{ADC30615-4119-40E7-945F-91DD1BF9B4D0}" srcOrd="0" destOrd="0" presId="urn:microsoft.com/office/officeart/2005/8/layout/vList3"/>
    <dgm:cxn modelId="{3FB26F34-D5E4-44DF-89DC-2188B14EB014}" type="presParOf" srcId="{2B1CB30B-F078-4748-85C8-FC97E0EF49F6}" destId="{B289C85A-3E5E-4AA8-B575-57CC81BCF040}" srcOrd="1" destOrd="0" presId="urn:microsoft.com/office/officeart/2005/8/layout/vList3"/>
    <dgm:cxn modelId="{1786AD20-3801-4D50-8194-2EC504E678F9}" type="presParOf" srcId="{7D2DB0E5-2DFD-4945-AF1A-DABFC67C2EA8}" destId="{60404F3C-866D-4090-BD26-11061A2F67EA}" srcOrd="1" destOrd="0" presId="urn:microsoft.com/office/officeart/2005/8/layout/vList3"/>
    <dgm:cxn modelId="{302C2B46-F5BD-424D-85BD-8E8DEB1D1908}" type="presParOf" srcId="{7D2DB0E5-2DFD-4945-AF1A-DABFC67C2EA8}" destId="{1F780F55-20B5-4AEE-8D80-097AFFA89D31}" srcOrd="2" destOrd="0" presId="urn:microsoft.com/office/officeart/2005/8/layout/vList3"/>
    <dgm:cxn modelId="{246731E2-2103-4790-80E4-1A3F390B66C9}" type="presParOf" srcId="{1F780F55-20B5-4AEE-8D80-097AFFA89D31}" destId="{013C86EC-AF3C-4117-8D70-DF931762AEA4}" srcOrd="0" destOrd="0" presId="urn:microsoft.com/office/officeart/2005/8/layout/vList3"/>
    <dgm:cxn modelId="{8670A1EB-ECCD-42C0-B5D0-3B4EE83FBAD3}" type="presParOf" srcId="{1F780F55-20B5-4AEE-8D80-097AFFA89D31}" destId="{06EDE605-A977-40FB-ACD5-B77B0EAFF5DC}" srcOrd="1" destOrd="0" presId="urn:microsoft.com/office/officeart/2005/8/layout/vList3"/>
    <dgm:cxn modelId="{22DD0669-A985-40BC-824E-EABD673840FC}" type="presParOf" srcId="{7D2DB0E5-2DFD-4945-AF1A-DABFC67C2EA8}" destId="{0586E0B0-CD21-4805-8B3E-E14AE0845309}" srcOrd="3" destOrd="0" presId="urn:microsoft.com/office/officeart/2005/8/layout/vList3"/>
    <dgm:cxn modelId="{8F13D959-13C1-46D4-AE93-3DF121A783D1}" type="presParOf" srcId="{7D2DB0E5-2DFD-4945-AF1A-DABFC67C2EA8}" destId="{F7879DCD-94F7-47F7-B60B-FD82EC86A549}" srcOrd="4" destOrd="0" presId="urn:microsoft.com/office/officeart/2005/8/layout/vList3"/>
    <dgm:cxn modelId="{6904C590-0172-4883-B785-55968C8F539E}" type="presParOf" srcId="{F7879DCD-94F7-47F7-B60B-FD82EC86A549}" destId="{1255ECD1-A305-4F3B-8E62-262FCF85BF60}" srcOrd="0" destOrd="0" presId="urn:microsoft.com/office/officeart/2005/8/layout/vList3"/>
    <dgm:cxn modelId="{F3F3E278-9D20-4990-BAA3-9C810F7FB48F}" type="presParOf" srcId="{F7879DCD-94F7-47F7-B60B-FD82EC86A549}" destId="{26820826-2E96-415F-A4EA-355C98CC84FB}" srcOrd="1" destOrd="0" presId="urn:microsoft.com/office/officeart/2005/8/layout/vList3"/>
    <dgm:cxn modelId="{C0795090-9EA2-40F8-845E-CF1EC3C15EDA}" type="presParOf" srcId="{7D2DB0E5-2DFD-4945-AF1A-DABFC67C2EA8}" destId="{C525701A-AF79-4802-8334-2E773E92EF3A}" srcOrd="5" destOrd="0" presId="urn:microsoft.com/office/officeart/2005/8/layout/vList3"/>
    <dgm:cxn modelId="{F4236E7C-80EC-4BE0-8FD7-F3259F33CB64}" type="presParOf" srcId="{7D2DB0E5-2DFD-4945-AF1A-DABFC67C2EA8}" destId="{A9062AC3-B2A7-4A77-9849-ABE0D2CCB194}" srcOrd="6" destOrd="0" presId="urn:microsoft.com/office/officeart/2005/8/layout/vList3"/>
    <dgm:cxn modelId="{1D2C1B08-69AD-4261-BB4B-B25362B4F022}" type="presParOf" srcId="{A9062AC3-B2A7-4A77-9849-ABE0D2CCB194}" destId="{EBF8CA82-02C9-4B6C-8B7C-277608130433}" srcOrd="0" destOrd="0" presId="urn:microsoft.com/office/officeart/2005/8/layout/vList3"/>
    <dgm:cxn modelId="{CEC7473A-BBCA-43B5-AC73-EE98BB65613D}" type="presParOf" srcId="{A9062AC3-B2A7-4A77-9849-ABE0D2CCB194}" destId="{8D03EB98-31B3-43B8-80BB-2246F0EF63A6}" srcOrd="1" destOrd="0" presId="urn:microsoft.com/office/officeart/2005/8/layout/vList3"/>
    <dgm:cxn modelId="{409A250A-80AA-4FF2-80E4-063742F92648}" type="presParOf" srcId="{7D2DB0E5-2DFD-4945-AF1A-DABFC67C2EA8}" destId="{E0AC2B92-0582-42CF-BF2E-5C0BD501E46B}" srcOrd="7" destOrd="0" presId="urn:microsoft.com/office/officeart/2005/8/layout/vList3"/>
    <dgm:cxn modelId="{C7DEDBF9-4CD0-4261-B5B8-ADB3BDF849E5}" type="presParOf" srcId="{7D2DB0E5-2DFD-4945-AF1A-DABFC67C2EA8}" destId="{30475627-2C20-4332-85F4-F2547FBD4186}" srcOrd="8" destOrd="0" presId="urn:microsoft.com/office/officeart/2005/8/layout/vList3"/>
    <dgm:cxn modelId="{B80DA1E3-6524-4C5F-957A-E4B52F4D40F0}" type="presParOf" srcId="{30475627-2C20-4332-85F4-F2547FBD4186}" destId="{06611298-1320-47B2-A60D-D765CEDBAF22}" srcOrd="0" destOrd="0" presId="urn:microsoft.com/office/officeart/2005/8/layout/vList3"/>
    <dgm:cxn modelId="{2D9C80BA-D444-4B58-9F22-BB0CF33DE166}" type="presParOf" srcId="{30475627-2C20-4332-85F4-F2547FBD4186}" destId="{E8782BA7-FF4D-4CDF-B4EE-CC37862F3B30}" srcOrd="1" destOrd="0" presId="urn:microsoft.com/office/officeart/2005/8/layout/vList3"/>
    <dgm:cxn modelId="{60F00F39-017A-4A04-BA9D-8FEA3D584A01}" type="presParOf" srcId="{7D2DB0E5-2DFD-4945-AF1A-DABFC67C2EA8}" destId="{DE5185C8-5F1C-4882-A59D-639868928194}" srcOrd="9" destOrd="0" presId="urn:microsoft.com/office/officeart/2005/8/layout/vList3"/>
    <dgm:cxn modelId="{7D8205CB-F267-458E-8D7B-CC95DC5774DE}" type="presParOf" srcId="{7D2DB0E5-2DFD-4945-AF1A-DABFC67C2EA8}" destId="{B62EDD73-2F7B-4333-AFD5-D241EBA9F060}" srcOrd="10" destOrd="0" presId="urn:microsoft.com/office/officeart/2005/8/layout/vList3"/>
    <dgm:cxn modelId="{AAE37F59-9C00-41D7-9C38-DFEF8A8D6DF9}" type="presParOf" srcId="{B62EDD73-2F7B-4333-AFD5-D241EBA9F060}" destId="{5D14136F-D563-44C8-A023-7F99C1AB170A}" srcOrd="0" destOrd="0" presId="urn:microsoft.com/office/officeart/2005/8/layout/vList3"/>
    <dgm:cxn modelId="{AC4B4FF1-C6CA-4C7B-9632-B951539208A6}" type="presParOf" srcId="{B62EDD73-2F7B-4333-AFD5-D241EBA9F060}" destId="{B5BF6FCE-D163-4D10-9289-45231544B946}" srcOrd="1" destOrd="0" presId="urn:microsoft.com/office/officeart/2005/8/layout/vList3"/>
    <dgm:cxn modelId="{3193837E-CAF4-49D8-B97C-8093E1B1C5FE}" type="presParOf" srcId="{7D2DB0E5-2DFD-4945-AF1A-DABFC67C2EA8}" destId="{5215EC83-2BE9-48F7-8B66-56DB2B20C03B}" srcOrd="11" destOrd="0" presId="urn:microsoft.com/office/officeart/2005/8/layout/vList3"/>
    <dgm:cxn modelId="{38143B56-305E-4CE4-9136-F3CD9B6F6530}" type="presParOf" srcId="{7D2DB0E5-2DFD-4945-AF1A-DABFC67C2EA8}" destId="{7DCAF153-F910-41F1-878C-8F3101FC277B}" srcOrd="12" destOrd="0" presId="urn:microsoft.com/office/officeart/2005/8/layout/vList3"/>
    <dgm:cxn modelId="{B033640B-3A81-4FB6-9DA8-8E33A7B81292}" type="presParOf" srcId="{7DCAF153-F910-41F1-878C-8F3101FC277B}" destId="{2E643238-D7CC-4470-BAA0-339C479B436B}" srcOrd="0" destOrd="0" presId="urn:microsoft.com/office/officeart/2005/8/layout/vList3"/>
    <dgm:cxn modelId="{8163F39E-C2AA-4E5C-9856-CB9C351CE366}" type="presParOf" srcId="{7DCAF153-F910-41F1-878C-8F3101FC277B}" destId="{E4FB5C78-5CDC-4C94-B075-790FEAF1EC57}" srcOrd="1" destOrd="0" presId="urn:microsoft.com/office/officeart/2005/8/layout/vList3"/>
    <dgm:cxn modelId="{95E2C2E3-109E-4586-818A-C0562FEC4077}" type="presParOf" srcId="{7D2DB0E5-2DFD-4945-AF1A-DABFC67C2EA8}" destId="{53590297-6ED7-4716-9D10-65948B407919}" srcOrd="13" destOrd="0" presId="urn:microsoft.com/office/officeart/2005/8/layout/vList3"/>
    <dgm:cxn modelId="{48A8A2B4-E81F-4D7A-8105-A1A077E1857C}" type="presParOf" srcId="{7D2DB0E5-2DFD-4945-AF1A-DABFC67C2EA8}" destId="{36A056D1-D399-426A-A260-A008CEDA5E2D}" srcOrd="14" destOrd="0" presId="urn:microsoft.com/office/officeart/2005/8/layout/vList3"/>
    <dgm:cxn modelId="{BB1D1DC1-2776-4AD1-AE6A-76E9E068BA3C}" type="presParOf" srcId="{36A056D1-D399-426A-A260-A008CEDA5E2D}" destId="{2C682522-211C-45A2-86EF-F7B1BC2630EB}" srcOrd="0" destOrd="0" presId="urn:microsoft.com/office/officeart/2005/8/layout/vList3"/>
    <dgm:cxn modelId="{9AB6CEDC-EE28-47A3-A138-80D14ED023C2}" type="presParOf" srcId="{36A056D1-D399-426A-A260-A008CEDA5E2D}" destId="{4722EE3A-CB24-4201-984B-76A5784CA3EE}" srcOrd="1" destOrd="0" presId="urn:microsoft.com/office/officeart/2005/8/layout/vList3"/>
    <dgm:cxn modelId="{8570FD04-FDF2-45A2-AF3E-17C604CFC43E}" type="presParOf" srcId="{7D2DB0E5-2DFD-4945-AF1A-DABFC67C2EA8}" destId="{C2B2C617-CADB-4D8B-9A45-F3970FC8BA08}" srcOrd="15" destOrd="0" presId="urn:microsoft.com/office/officeart/2005/8/layout/vList3"/>
    <dgm:cxn modelId="{C66A2B17-1BA0-4362-91CE-57DE800E4CAE}" type="presParOf" srcId="{7D2DB0E5-2DFD-4945-AF1A-DABFC67C2EA8}" destId="{986A16FC-21D5-48B9-85E7-5C513AAD1962}" srcOrd="16" destOrd="0" presId="urn:microsoft.com/office/officeart/2005/8/layout/vList3"/>
    <dgm:cxn modelId="{508523CA-3439-4592-8D8B-DC2415460997}" type="presParOf" srcId="{986A16FC-21D5-48B9-85E7-5C513AAD1962}" destId="{8B796B85-B3A7-47BC-B07B-66D3481E65B3}" srcOrd="0" destOrd="0" presId="urn:microsoft.com/office/officeart/2005/8/layout/vList3"/>
    <dgm:cxn modelId="{0621E570-DE40-4BC0-A427-FF4E1DB38D76}" type="presParOf" srcId="{986A16FC-21D5-48B9-85E7-5C513AAD1962}" destId="{DA42F279-FB1E-4126-9BD1-330A40903AB8}" srcOrd="1" destOrd="0" presId="urn:microsoft.com/office/officeart/2005/8/layout/vList3"/>
    <dgm:cxn modelId="{7A8F4D51-EDB7-4E5C-A1DE-867DAB0035B1}" type="presParOf" srcId="{7D2DB0E5-2DFD-4945-AF1A-DABFC67C2EA8}" destId="{D979A05A-56F9-412D-8123-E25F3C531486}" srcOrd="17" destOrd="0" presId="urn:microsoft.com/office/officeart/2005/8/layout/vList3"/>
    <dgm:cxn modelId="{97331896-29C3-4FAB-8CB4-199D8F0DAABE}" type="presParOf" srcId="{7D2DB0E5-2DFD-4945-AF1A-DABFC67C2EA8}" destId="{540CA987-4DA3-4510-92FF-88061CF3A664}" srcOrd="18" destOrd="0" presId="urn:microsoft.com/office/officeart/2005/8/layout/vList3"/>
    <dgm:cxn modelId="{B4F84757-A11E-4C0C-8F44-3FDEEBEF69C0}" type="presParOf" srcId="{540CA987-4DA3-4510-92FF-88061CF3A664}" destId="{0A6ABB12-CB01-4320-828C-E8844AACF4FD}" srcOrd="0" destOrd="0" presId="urn:microsoft.com/office/officeart/2005/8/layout/vList3"/>
    <dgm:cxn modelId="{5C0FF75A-0B7A-441A-AE32-B8C87C26D9B8}" type="presParOf" srcId="{540CA987-4DA3-4510-92FF-88061CF3A664}" destId="{7BF88137-D16F-4414-A498-E23E50B4930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9C85A-3E5E-4AA8-B575-57CC81BCF040}">
      <dsp:nvSpPr>
        <dsp:cNvPr id="0" name=""/>
        <dsp:cNvSpPr/>
      </dsp:nvSpPr>
      <dsp:spPr>
        <a:xfrm rot="10800000">
          <a:off x="1304744" y="105"/>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Kaggle (www.kaggle.com)</a:t>
          </a:r>
        </a:p>
      </dsp:txBody>
      <dsp:txXfrm rot="10800000">
        <a:off x="1400932" y="105"/>
        <a:ext cx="4701957" cy="384754"/>
      </dsp:txXfrm>
    </dsp:sp>
    <dsp:sp modelId="{ADC30615-4119-40E7-945F-91DD1BF9B4D0}">
      <dsp:nvSpPr>
        <dsp:cNvPr id="0" name=""/>
        <dsp:cNvSpPr/>
      </dsp:nvSpPr>
      <dsp:spPr>
        <a:xfrm>
          <a:off x="1112366" y="105"/>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EDE605-A977-40FB-ACD5-B77B0EAFF5DC}">
      <dsp:nvSpPr>
        <dsp:cNvPr id="0" name=""/>
        <dsp:cNvSpPr/>
      </dsp:nvSpPr>
      <dsp:spPr>
        <a:xfrm rot="10800000">
          <a:off x="1304744" y="499713"/>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UCI Machine Learning Repository (https://archive.ics.uci.edu/)</a:t>
          </a:r>
        </a:p>
      </dsp:txBody>
      <dsp:txXfrm rot="10800000">
        <a:off x="1400932" y="499713"/>
        <a:ext cx="4701957" cy="384754"/>
      </dsp:txXfrm>
    </dsp:sp>
    <dsp:sp modelId="{013C86EC-AF3C-4117-8D70-DF931762AEA4}">
      <dsp:nvSpPr>
        <dsp:cNvPr id="0" name=""/>
        <dsp:cNvSpPr/>
      </dsp:nvSpPr>
      <dsp:spPr>
        <a:xfrm>
          <a:off x="1112366" y="499713"/>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20826-2E96-415F-A4EA-355C98CC84FB}">
      <dsp:nvSpPr>
        <dsp:cNvPr id="0" name=""/>
        <dsp:cNvSpPr/>
      </dsp:nvSpPr>
      <dsp:spPr>
        <a:xfrm rot="10800000">
          <a:off x="1304744" y="999320"/>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Data.gov (www.data.gov)</a:t>
          </a:r>
        </a:p>
      </dsp:txBody>
      <dsp:txXfrm rot="10800000">
        <a:off x="1400932" y="999320"/>
        <a:ext cx="4701957" cy="384754"/>
      </dsp:txXfrm>
    </dsp:sp>
    <dsp:sp modelId="{1255ECD1-A305-4F3B-8E62-262FCF85BF60}">
      <dsp:nvSpPr>
        <dsp:cNvPr id="0" name=""/>
        <dsp:cNvSpPr/>
      </dsp:nvSpPr>
      <dsp:spPr>
        <a:xfrm>
          <a:off x="1112366" y="999320"/>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03EB98-31B3-43B8-80BB-2246F0EF63A6}">
      <dsp:nvSpPr>
        <dsp:cNvPr id="0" name=""/>
        <dsp:cNvSpPr/>
      </dsp:nvSpPr>
      <dsp:spPr>
        <a:xfrm rot="10800000">
          <a:off x="1304744" y="1498927"/>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Google Dataset Search (https://datasetsearch.research.google.com/)</a:t>
          </a:r>
        </a:p>
      </dsp:txBody>
      <dsp:txXfrm rot="10800000">
        <a:off x="1400932" y="1498927"/>
        <a:ext cx="4701957" cy="384754"/>
      </dsp:txXfrm>
    </dsp:sp>
    <dsp:sp modelId="{EBF8CA82-02C9-4B6C-8B7C-277608130433}">
      <dsp:nvSpPr>
        <dsp:cNvPr id="0" name=""/>
        <dsp:cNvSpPr/>
      </dsp:nvSpPr>
      <dsp:spPr>
        <a:xfrm>
          <a:off x="1112366" y="1498927"/>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782BA7-FF4D-4CDF-B4EE-CC37862F3B30}">
      <dsp:nvSpPr>
        <dsp:cNvPr id="0" name=""/>
        <dsp:cNvSpPr/>
      </dsp:nvSpPr>
      <dsp:spPr>
        <a:xfrm rot="10800000">
          <a:off x="1304744" y="1998534"/>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AWS Open Data Registry (registry.opendata.aws)</a:t>
          </a:r>
        </a:p>
      </dsp:txBody>
      <dsp:txXfrm rot="10800000">
        <a:off x="1400932" y="1998534"/>
        <a:ext cx="4701957" cy="384754"/>
      </dsp:txXfrm>
    </dsp:sp>
    <dsp:sp modelId="{06611298-1320-47B2-A60D-D765CEDBAF22}">
      <dsp:nvSpPr>
        <dsp:cNvPr id="0" name=""/>
        <dsp:cNvSpPr/>
      </dsp:nvSpPr>
      <dsp:spPr>
        <a:xfrm>
          <a:off x="1112366" y="1998534"/>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BF6FCE-D163-4D10-9289-45231544B946}">
      <dsp:nvSpPr>
        <dsp:cNvPr id="0" name=""/>
        <dsp:cNvSpPr/>
      </dsp:nvSpPr>
      <dsp:spPr>
        <a:xfrm rot="10800000">
          <a:off x="1304744" y="2498142"/>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Reddit's r/datasets (www.reddit.com/r/datasets)</a:t>
          </a:r>
        </a:p>
      </dsp:txBody>
      <dsp:txXfrm rot="10800000">
        <a:off x="1400932" y="2498142"/>
        <a:ext cx="4701957" cy="384754"/>
      </dsp:txXfrm>
    </dsp:sp>
    <dsp:sp modelId="{5D14136F-D563-44C8-A023-7F99C1AB170A}">
      <dsp:nvSpPr>
        <dsp:cNvPr id="0" name=""/>
        <dsp:cNvSpPr/>
      </dsp:nvSpPr>
      <dsp:spPr>
        <a:xfrm>
          <a:off x="1112366" y="2498142"/>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FB5C78-5CDC-4C94-B075-790FEAF1EC57}">
      <dsp:nvSpPr>
        <dsp:cNvPr id="0" name=""/>
        <dsp:cNvSpPr/>
      </dsp:nvSpPr>
      <dsp:spPr>
        <a:xfrm rot="10800000">
          <a:off x="1304744" y="2997749"/>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World Bank Open Data (data.worldbank.org)</a:t>
          </a:r>
        </a:p>
      </dsp:txBody>
      <dsp:txXfrm rot="10800000">
        <a:off x="1400932" y="2997749"/>
        <a:ext cx="4701957" cy="384754"/>
      </dsp:txXfrm>
    </dsp:sp>
    <dsp:sp modelId="{2E643238-D7CC-4470-BAA0-339C479B436B}">
      <dsp:nvSpPr>
        <dsp:cNvPr id="0" name=""/>
        <dsp:cNvSpPr/>
      </dsp:nvSpPr>
      <dsp:spPr>
        <a:xfrm>
          <a:off x="1112366" y="2997749"/>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22EE3A-CB24-4201-984B-76A5784CA3EE}">
      <dsp:nvSpPr>
        <dsp:cNvPr id="0" name=""/>
        <dsp:cNvSpPr/>
      </dsp:nvSpPr>
      <dsp:spPr>
        <a:xfrm rot="10800000">
          <a:off x="1304744" y="3497356"/>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Data.gov.uk (data.gov.uk)</a:t>
          </a:r>
        </a:p>
      </dsp:txBody>
      <dsp:txXfrm rot="10800000">
        <a:off x="1400932" y="3497356"/>
        <a:ext cx="4701957" cy="384754"/>
      </dsp:txXfrm>
    </dsp:sp>
    <dsp:sp modelId="{2C682522-211C-45A2-86EF-F7B1BC2630EB}">
      <dsp:nvSpPr>
        <dsp:cNvPr id="0" name=""/>
        <dsp:cNvSpPr/>
      </dsp:nvSpPr>
      <dsp:spPr>
        <a:xfrm>
          <a:off x="1112366" y="3497356"/>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42F279-FB1E-4126-9BD1-330A40903AB8}">
      <dsp:nvSpPr>
        <dsp:cNvPr id="0" name=""/>
        <dsp:cNvSpPr/>
      </dsp:nvSpPr>
      <dsp:spPr>
        <a:xfrm rot="10800000">
          <a:off x="1304744" y="3996963"/>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Microsoft Research Open Data (msropendata.com)</a:t>
          </a:r>
        </a:p>
      </dsp:txBody>
      <dsp:txXfrm rot="10800000">
        <a:off x="1400932" y="3996963"/>
        <a:ext cx="4701957" cy="384754"/>
      </dsp:txXfrm>
    </dsp:sp>
    <dsp:sp modelId="{8B796B85-B3A7-47BC-B07B-66D3481E65B3}">
      <dsp:nvSpPr>
        <dsp:cNvPr id="0" name=""/>
        <dsp:cNvSpPr/>
      </dsp:nvSpPr>
      <dsp:spPr>
        <a:xfrm>
          <a:off x="1112366" y="3996963"/>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F88137-D16F-4414-A498-E23E50B4930A}">
      <dsp:nvSpPr>
        <dsp:cNvPr id="0" name=""/>
        <dsp:cNvSpPr/>
      </dsp:nvSpPr>
      <dsp:spPr>
        <a:xfrm rot="10800000">
          <a:off x="1304744" y="4496571"/>
          <a:ext cx="4798145" cy="38475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666"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DataHub (datahub.io)</a:t>
          </a:r>
        </a:p>
      </dsp:txBody>
      <dsp:txXfrm rot="10800000">
        <a:off x="1400932" y="4496571"/>
        <a:ext cx="4701957" cy="384754"/>
      </dsp:txXfrm>
    </dsp:sp>
    <dsp:sp modelId="{0A6ABB12-CB01-4320-828C-E8844AACF4FD}">
      <dsp:nvSpPr>
        <dsp:cNvPr id="0" name=""/>
        <dsp:cNvSpPr/>
      </dsp:nvSpPr>
      <dsp:spPr>
        <a:xfrm>
          <a:off x="1112366" y="4496571"/>
          <a:ext cx="384754" cy="38475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4/27/2024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4/27/2024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Tree>
    <p:extLst>
      <p:ext uri="{BB962C8B-B14F-4D97-AF65-F5344CB8AC3E}">
        <p14:creationId xmlns:p14="http://schemas.microsoft.com/office/powerpoint/2010/main" val="1544745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1540650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904744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Tools and Techniques for Data Science</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r>
              <a:rPr lang="en-US" dirty="0"/>
              <a:t>Empowering Insights Through Data Analysis</a:t>
            </a:r>
          </a:p>
        </p:txBody>
      </p:sp>
      <p:sp>
        <p:nvSpPr>
          <p:cNvPr id="4" name="Subtitle 2">
            <a:extLst>
              <a:ext uri="{FF2B5EF4-FFF2-40B4-BE49-F238E27FC236}">
                <a16:creationId xmlns:a16="http://schemas.microsoft.com/office/drawing/2014/main" id="{970F6649-81EC-4C1D-BD65-B25ECC79A91A}"/>
              </a:ext>
            </a:extLst>
          </p:cNvPr>
          <p:cNvSpPr txBox="1">
            <a:spLocks/>
          </p:cNvSpPr>
          <p:nvPr/>
        </p:nvSpPr>
        <p:spPr>
          <a:xfrm>
            <a:off x="1921565" y="4950062"/>
            <a:ext cx="10270435" cy="1086237"/>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Dr. Khalid Mahboob </a:t>
            </a:r>
          </a:p>
          <a:p>
            <a:r>
              <a:rPr lang="en-US" dirty="0"/>
              <a:t>(Ph.D. Computer Science &amp; IT/ Educational Data Mining) </a:t>
            </a:r>
            <a:r>
              <a:rPr lang="en-US" b="1" dirty="0"/>
              <a:t>NEDUET</a:t>
            </a:r>
          </a:p>
          <a:p>
            <a:r>
              <a:rPr lang="en-US" dirty="0"/>
              <a:t>Senior Lecturer </a:t>
            </a:r>
          </a:p>
          <a:p>
            <a:r>
              <a:rPr lang="en-US" dirty="0"/>
              <a:t>(College of Computer Science &amp; Information Systems) </a:t>
            </a:r>
            <a:r>
              <a:rPr lang="en-US" b="1" dirty="0"/>
              <a:t>IOBM</a:t>
            </a:r>
          </a:p>
          <a:p>
            <a:endParaRPr lang="en-US" dirty="0"/>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8E0E-2DC6-492C-9C61-4729A85B76F8}"/>
              </a:ext>
            </a:extLst>
          </p:cNvPr>
          <p:cNvSpPr>
            <a:spLocks noGrp="1"/>
          </p:cNvSpPr>
          <p:nvPr>
            <p:ph type="title"/>
          </p:nvPr>
        </p:nvSpPr>
        <p:spPr>
          <a:xfrm>
            <a:off x="444500" y="542925"/>
            <a:ext cx="11214100" cy="535531"/>
          </a:xfrm>
        </p:spPr>
        <p:txBody>
          <a:bodyPr/>
          <a:lstStyle/>
          <a:p>
            <a:r>
              <a:rPr lang="en-US" b="0" dirty="0"/>
              <a:t>Data Science Lifecycle</a:t>
            </a:r>
            <a:endParaRPr lang="en-US" dirty="0"/>
          </a:p>
        </p:txBody>
      </p:sp>
      <p:sp>
        <p:nvSpPr>
          <p:cNvPr id="3" name="Slide Number Placeholder 2">
            <a:extLst>
              <a:ext uri="{FF2B5EF4-FFF2-40B4-BE49-F238E27FC236}">
                <a16:creationId xmlns:a16="http://schemas.microsoft.com/office/drawing/2014/main" id="{57DCB430-F48C-468A-82D0-75CA26F4F4C1}"/>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3074" name="Picture 2" descr="Data Science Life Cycle">
            <a:extLst>
              <a:ext uri="{FF2B5EF4-FFF2-40B4-BE49-F238E27FC236}">
                <a16:creationId xmlns:a16="http://schemas.microsoft.com/office/drawing/2014/main" id="{F8757C77-1BBE-4171-B40F-B7DD96EF9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83026"/>
            <a:ext cx="6248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82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2D21-925E-453D-ABFE-6C89436E4FE2}"/>
              </a:ext>
            </a:extLst>
          </p:cNvPr>
          <p:cNvSpPr>
            <a:spLocks noGrp="1"/>
          </p:cNvSpPr>
          <p:nvPr>
            <p:ph type="title"/>
          </p:nvPr>
        </p:nvSpPr>
        <p:spPr/>
        <p:txBody>
          <a:bodyPr/>
          <a:lstStyle/>
          <a:p>
            <a:r>
              <a:rPr lang="en-US" dirty="0"/>
              <a:t>Tools for Data Collection</a:t>
            </a:r>
          </a:p>
        </p:txBody>
      </p:sp>
      <p:sp>
        <p:nvSpPr>
          <p:cNvPr id="3" name="Slide Number Placeholder 2">
            <a:extLst>
              <a:ext uri="{FF2B5EF4-FFF2-40B4-BE49-F238E27FC236}">
                <a16:creationId xmlns:a16="http://schemas.microsoft.com/office/drawing/2014/main" id="{CE3CC78A-153C-4664-908D-E470F7BEDB52}"/>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3020D264-D796-42F9-A728-9416D93BF4E4}"/>
              </a:ext>
            </a:extLst>
          </p:cNvPr>
          <p:cNvSpPr>
            <a:spLocks noGrp="1"/>
          </p:cNvSpPr>
          <p:nvPr>
            <p:ph type="body" sz="quarter" idx="13"/>
          </p:nvPr>
        </p:nvSpPr>
        <p:spPr/>
        <p:txBody>
          <a:bodyPr/>
          <a:lstStyle/>
          <a:p>
            <a:pPr algn="just">
              <a:buFont typeface="Wingdings" panose="05000000000000000000" pitchFamily="2" charset="2"/>
              <a:buChar char="v"/>
            </a:pPr>
            <a:r>
              <a:rPr lang="en-US" b="1" dirty="0"/>
              <a:t>Python Libraries: </a:t>
            </a:r>
            <a:r>
              <a:rPr lang="en-US" dirty="0"/>
              <a:t>Pandas for data manipulation and analysis, </a:t>
            </a:r>
            <a:r>
              <a:rPr lang="en-US" dirty="0" err="1"/>
              <a:t>BeautifulSoup</a:t>
            </a:r>
            <a:r>
              <a:rPr lang="en-US" dirty="0"/>
              <a:t> for web scraping.</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Web Scraping Tools: </a:t>
            </a:r>
            <a:r>
              <a:rPr lang="en-US" dirty="0" err="1"/>
              <a:t>Scrapy</a:t>
            </a:r>
            <a:r>
              <a:rPr lang="en-US" dirty="0"/>
              <a:t> for large-scale web crawling and </a:t>
            </a:r>
            <a:r>
              <a:rPr lang="en-US" dirty="0" err="1"/>
              <a:t>Octoparse</a:t>
            </a:r>
            <a:r>
              <a:rPr lang="en-US" dirty="0"/>
              <a:t> for visual web scraping.</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APIs: </a:t>
            </a:r>
            <a:r>
              <a:rPr lang="en-US" dirty="0"/>
              <a:t>Accessing data from social media platforms (e.g., Twitter API) and web services (e.g., Google API).</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Data Acquisition Platforms: </a:t>
            </a:r>
            <a:r>
              <a:rPr lang="en-US" dirty="0"/>
              <a:t>Kaggle and UCI Machine Learning Repository for accessing publicly available datasets.</a:t>
            </a:r>
          </a:p>
          <a:p>
            <a:pPr algn="just"/>
            <a:endParaRPr lang="en-US" dirty="0"/>
          </a:p>
        </p:txBody>
      </p:sp>
    </p:spTree>
    <p:extLst>
      <p:ext uri="{BB962C8B-B14F-4D97-AF65-F5344CB8AC3E}">
        <p14:creationId xmlns:p14="http://schemas.microsoft.com/office/powerpoint/2010/main" val="3175694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9961-E93B-4517-BA2A-2678EE7FC56C}"/>
              </a:ext>
            </a:extLst>
          </p:cNvPr>
          <p:cNvSpPr>
            <a:spLocks noGrp="1"/>
          </p:cNvSpPr>
          <p:nvPr>
            <p:ph type="title"/>
          </p:nvPr>
        </p:nvSpPr>
        <p:spPr>
          <a:xfrm>
            <a:off x="444500" y="542925"/>
            <a:ext cx="11214100" cy="978729"/>
          </a:xfrm>
        </p:spPr>
        <p:txBody>
          <a:bodyPr/>
          <a:lstStyle/>
          <a:p>
            <a:r>
              <a:rPr lang="en-US" dirty="0"/>
              <a:t>Data Science - Tools in Demand</a:t>
            </a:r>
            <a:br>
              <a:rPr lang="en-US" dirty="0"/>
            </a:br>
            <a:endParaRPr lang="en-US" dirty="0"/>
          </a:p>
        </p:txBody>
      </p:sp>
      <p:sp>
        <p:nvSpPr>
          <p:cNvPr id="3" name="Slide Number Placeholder 2">
            <a:extLst>
              <a:ext uri="{FF2B5EF4-FFF2-40B4-BE49-F238E27FC236}">
                <a16:creationId xmlns:a16="http://schemas.microsoft.com/office/drawing/2014/main" id="{C9119749-1D94-42F7-B79C-E4475A09DB00}"/>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4098" name="Picture 2" descr="Best Data Science Tools">
            <a:extLst>
              <a:ext uri="{FF2B5EF4-FFF2-40B4-BE49-F238E27FC236}">
                <a16:creationId xmlns:a16="http://schemas.microsoft.com/office/drawing/2014/main" id="{264C2EA3-D8D7-4045-994D-C962232DC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65702"/>
            <a:ext cx="66675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00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1000-4A61-482E-AFC8-EC67B9552B93}"/>
              </a:ext>
            </a:extLst>
          </p:cNvPr>
          <p:cNvSpPr>
            <a:spLocks noGrp="1"/>
          </p:cNvSpPr>
          <p:nvPr>
            <p:ph type="title"/>
          </p:nvPr>
        </p:nvSpPr>
        <p:spPr/>
        <p:txBody>
          <a:bodyPr/>
          <a:lstStyle/>
          <a:p>
            <a:r>
              <a:rPr lang="en-US" dirty="0"/>
              <a:t>Techniques for Data Cleaning</a:t>
            </a:r>
          </a:p>
        </p:txBody>
      </p:sp>
      <p:sp>
        <p:nvSpPr>
          <p:cNvPr id="3" name="Slide Number Placeholder 2">
            <a:extLst>
              <a:ext uri="{FF2B5EF4-FFF2-40B4-BE49-F238E27FC236}">
                <a16:creationId xmlns:a16="http://schemas.microsoft.com/office/drawing/2014/main" id="{86A709E6-B682-4023-9D72-B5B45598F7AB}"/>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ext Placeholder 3">
            <a:extLst>
              <a:ext uri="{FF2B5EF4-FFF2-40B4-BE49-F238E27FC236}">
                <a16:creationId xmlns:a16="http://schemas.microsoft.com/office/drawing/2014/main" id="{CE0680D2-DA2F-4B47-ABD2-8D04E91C3CCF}"/>
              </a:ext>
            </a:extLst>
          </p:cNvPr>
          <p:cNvSpPr>
            <a:spLocks noGrp="1"/>
          </p:cNvSpPr>
          <p:nvPr>
            <p:ph type="body" sz="quarter" idx="13"/>
          </p:nvPr>
        </p:nvSpPr>
        <p:spPr/>
        <p:txBody>
          <a:bodyPr/>
          <a:lstStyle/>
          <a:p>
            <a:pPr algn="just"/>
            <a:r>
              <a:rPr lang="en-US" b="1" dirty="0"/>
              <a:t>Handling Missing Values: </a:t>
            </a:r>
            <a:r>
              <a:rPr lang="en-US" dirty="0"/>
              <a:t>Strategies include imputation techniques such as mean imputation, median imputation, and forward-fill/back-fill.</a:t>
            </a:r>
          </a:p>
          <a:p>
            <a:pPr algn="just"/>
            <a:endParaRPr lang="en-US" dirty="0"/>
          </a:p>
          <a:p>
            <a:pPr algn="just"/>
            <a:r>
              <a:rPr lang="en-US" b="1" dirty="0"/>
              <a:t>Data Imputation Techniques: </a:t>
            </a:r>
            <a:r>
              <a:rPr lang="en-US" dirty="0"/>
              <a:t>Using algorithms such as K-nearest neighbors (KNN) imputation and interpolation methods.</a:t>
            </a:r>
          </a:p>
          <a:p>
            <a:pPr algn="just"/>
            <a:endParaRPr lang="en-US" dirty="0"/>
          </a:p>
          <a:p>
            <a:pPr algn="just"/>
            <a:r>
              <a:rPr lang="en-US" b="1" dirty="0"/>
              <a:t>Outlier Detection and Treatment: </a:t>
            </a:r>
            <a:r>
              <a:rPr lang="en-US" dirty="0"/>
              <a:t>Identifying and removing outliers using statistical methods or machine learning algorithms.</a:t>
            </a:r>
          </a:p>
          <a:p>
            <a:pPr algn="just"/>
            <a:endParaRPr lang="en-US" dirty="0"/>
          </a:p>
          <a:p>
            <a:pPr algn="just"/>
            <a:r>
              <a:rPr lang="en-US" b="1" dirty="0"/>
              <a:t>Data Standardization and Normalization: </a:t>
            </a:r>
            <a:r>
              <a:rPr lang="en-US" dirty="0"/>
              <a:t>Scaling features with a mean of 0 and a standard deviation of 1 or scaling features to a fixed range.</a:t>
            </a:r>
          </a:p>
          <a:p>
            <a:pPr algn="just"/>
            <a:endParaRPr lang="en-US" dirty="0"/>
          </a:p>
        </p:txBody>
      </p:sp>
    </p:spTree>
    <p:extLst>
      <p:ext uri="{BB962C8B-B14F-4D97-AF65-F5344CB8AC3E}">
        <p14:creationId xmlns:p14="http://schemas.microsoft.com/office/powerpoint/2010/main" val="2056609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8279-F809-475D-B636-5C1AC96D3AC8}"/>
              </a:ext>
            </a:extLst>
          </p:cNvPr>
          <p:cNvSpPr>
            <a:spLocks noGrp="1"/>
          </p:cNvSpPr>
          <p:nvPr>
            <p:ph type="title"/>
          </p:nvPr>
        </p:nvSpPr>
        <p:spPr/>
        <p:txBody>
          <a:bodyPr/>
          <a:lstStyle/>
          <a:p>
            <a:r>
              <a:rPr lang="en-US" dirty="0"/>
              <a:t>Exploratory Data Analysis (EDA)</a:t>
            </a:r>
          </a:p>
        </p:txBody>
      </p:sp>
      <p:sp>
        <p:nvSpPr>
          <p:cNvPr id="3" name="Slide Number Placeholder 2">
            <a:extLst>
              <a:ext uri="{FF2B5EF4-FFF2-40B4-BE49-F238E27FC236}">
                <a16:creationId xmlns:a16="http://schemas.microsoft.com/office/drawing/2014/main" id="{338B2D0F-5A53-4CBD-A5C7-B983C344AA04}"/>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 Placeholder 3">
            <a:extLst>
              <a:ext uri="{FF2B5EF4-FFF2-40B4-BE49-F238E27FC236}">
                <a16:creationId xmlns:a16="http://schemas.microsoft.com/office/drawing/2014/main" id="{24C97857-81D9-4174-9E8F-4F40ADBF82D8}"/>
              </a:ext>
            </a:extLst>
          </p:cNvPr>
          <p:cNvSpPr>
            <a:spLocks noGrp="1"/>
          </p:cNvSpPr>
          <p:nvPr>
            <p:ph type="body" sz="quarter" idx="13"/>
          </p:nvPr>
        </p:nvSpPr>
        <p:spPr/>
        <p:txBody>
          <a:bodyPr/>
          <a:lstStyle/>
          <a:p>
            <a:pPr algn="just"/>
            <a:r>
              <a:rPr lang="en-US" b="1" dirty="0"/>
              <a:t>Statistical Summary: </a:t>
            </a:r>
            <a:r>
              <a:rPr lang="en-US" dirty="0"/>
              <a:t>Descriptive statistics such as mean, median, mode, standard deviation, and quartiles.</a:t>
            </a:r>
          </a:p>
          <a:p>
            <a:pPr algn="just"/>
            <a:endParaRPr lang="en-US" dirty="0"/>
          </a:p>
          <a:p>
            <a:pPr algn="just"/>
            <a:r>
              <a:rPr lang="en-US" b="1" dirty="0"/>
              <a:t>Data Visualization Techniques: </a:t>
            </a:r>
            <a:r>
              <a:rPr lang="en-US" dirty="0"/>
              <a:t>Histograms, boxplots, scatter plots, pair plots, and heatmaps.</a:t>
            </a:r>
          </a:p>
          <a:p>
            <a:pPr algn="just"/>
            <a:endParaRPr lang="en-US" dirty="0"/>
          </a:p>
          <a:p>
            <a:pPr algn="just"/>
            <a:r>
              <a:rPr lang="en-US" b="1" dirty="0"/>
              <a:t>Correlation Analysis: </a:t>
            </a:r>
            <a:r>
              <a:rPr lang="en-US" dirty="0"/>
              <a:t>Calculating correlation coefficients to measure the strength and direction of relationships between variables.</a:t>
            </a:r>
          </a:p>
          <a:p>
            <a:pPr algn="just"/>
            <a:endParaRPr lang="en-US" dirty="0"/>
          </a:p>
          <a:p>
            <a:pPr algn="just"/>
            <a:r>
              <a:rPr lang="en-US" b="1" dirty="0"/>
              <a:t>Dimensionality Reduction Techniques: </a:t>
            </a:r>
            <a:r>
              <a:rPr lang="en-US" dirty="0"/>
              <a:t>Principal Component Analysis (PCA) and t-distributed Stochastic Neighbor Embedding (t-SNE) for visualizing high-dimensional data in lower dimensions.</a:t>
            </a:r>
          </a:p>
          <a:p>
            <a:pPr algn="just"/>
            <a:endParaRPr lang="en-US" dirty="0"/>
          </a:p>
        </p:txBody>
      </p:sp>
    </p:spTree>
    <p:extLst>
      <p:ext uri="{BB962C8B-B14F-4D97-AF65-F5344CB8AC3E}">
        <p14:creationId xmlns:p14="http://schemas.microsoft.com/office/powerpoint/2010/main" val="1084659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F767-D638-4D95-9923-B0ED1DF0E614}"/>
              </a:ext>
            </a:extLst>
          </p:cNvPr>
          <p:cNvSpPr>
            <a:spLocks noGrp="1"/>
          </p:cNvSpPr>
          <p:nvPr>
            <p:ph type="title"/>
          </p:nvPr>
        </p:nvSpPr>
        <p:spPr/>
        <p:txBody>
          <a:bodyPr/>
          <a:lstStyle/>
          <a:p>
            <a:r>
              <a:rPr lang="en-US" dirty="0"/>
              <a:t>Useful Data Science Resources</a:t>
            </a:r>
          </a:p>
        </p:txBody>
      </p:sp>
      <p:sp>
        <p:nvSpPr>
          <p:cNvPr id="3" name="Slide Number Placeholder 2">
            <a:extLst>
              <a:ext uri="{FF2B5EF4-FFF2-40B4-BE49-F238E27FC236}">
                <a16:creationId xmlns:a16="http://schemas.microsoft.com/office/drawing/2014/main" id="{0B938859-7C08-4241-B722-24F727B72BFD}"/>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graphicFrame>
        <p:nvGraphicFramePr>
          <p:cNvPr id="6" name="Diagram 5">
            <a:extLst>
              <a:ext uri="{FF2B5EF4-FFF2-40B4-BE49-F238E27FC236}">
                <a16:creationId xmlns:a16="http://schemas.microsoft.com/office/drawing/2014/main" id="{9B21B9F2-46AD-481A-8F7D-DFE1DAEB0B35}"/>
              </a:ext>
            </a:extLst>
          </p:cNvPr>
          <p:cNvGraphicFramePr/>
          <p:nvPr/>
        </p:nvGraphicFramePr>
        <p:xfrm>
          <a:off x="444499" y="1625385"/>
          <a:ext cx="7215257" cy="4881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175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0D3F-EC06-49C4-A9B9-6DFBB095F5C2}"/>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42CE9918-D606-4F6B-A43E-83847422EFAC}"/>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a16="http://schemas.microsoft.com/office/drawing/2014/main" id="{294B9839-0700-4C64-BC5C-F0C0E7701823}"/>
              </a:ext>
            </a:extLst>
          </p:cNvPr>
          <p:cNvSpPr>
            <a:spLocks noGrp="1"/>
          </p:cNvSpPr>
          <p:nvPr>
            <p:ph type="body" sz="quarter" idx="13"/>
          </p:nvPr>
        </p:nvSpPr>
        <p:spPr/>
        <p:txBody>
          <a:bodyPr>
            <a:normAutofit fontScale="85000" lnSpcReduction="20000"/>
          </a:bodyPr>
          <a:lstStyle/>
          <a:p>
            <a:pPr algn="just">
              <a:buFont typeface="Wingdings" panose="05000000000000000000" pitchFamily="2" charset="2"/>
              <a:buChar char="v"/>
            </a:pPr>
            <a:r>
              <a:rPr lang="en-US" dirty="0"/>
              <a:t>Machine learning (ML) is an algorithm that lets software get more accurate at predicting what will happen in the future without being specifically programmed to do so. The basic idea behind machine learning is to make algorithms that can take data as input and use statistical analysis to predict an output while updating outputs as new data becomes available.</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Machine learning is a part of artificial intelligence that uses algorithms to find patterns in data and then predict how those patterns will change in the future. This lets engineers use statistical analysis to look for patterns in the data.</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Facebook, Twitter, Instagram, YouTube, and </a:t>
            </a:r>
            <a:r>
              <a:rPr lang="en-US" dirty="0" err="1"/>
              <a:t>TikTok</a:t>
            </a:r>
            <a:r>
              <a:rPr lang="en-US" dirty="0"/>
              <a:t> collect information about their users. Based on what you've done in the past, they can guess your interests and requirements and suggest products, services, or articles that fit your needs.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Machine learning is a set of tools and concepts used in data science, but they also appear in other fields. Data scientists often use machine learning in their work to help them get more information faster or figure out trends.</a:t>
            </a:r>
          </a:p>
          <a:p>
            <a:endParaRPr lang="en-US" dirty="0"/>
          </a:p>
        </p:txBody>
      </p:sp>
    </p:spTree>
    <p:extLst>
      <p:ext uri="{BB962C8B-B14F-4D97-AF65-F5344CB8AC3E}">
        <p14:creationId xmlns:p14="http://schemas.microsoft.com/office/powerpoint/2010/main" val="3863617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1D5B-3A9F-41E7-AC32-04776609EEC5}"/>
              </a:ext>
            </a:extLst>
          </p:cNvPr>
          <p:cNvSpPr>
            <a:spLocks noGrp="1"/>
          </p:cNvSpPr>
          <p:nvPr>
            <p:ph type="title"/>
          </p:nvPr>
        </p:nvSpPr>
        <p:spPr/>
        <p:txBody>
          <a:bodyPr/>
          <a:lstStyle/>
          <a:p>
            <a:r>
              <a:rPr lang="en-US" dirty="0"/>
              <a:t>Machine Learning Algorithms</a:t>
            </a:r>
          </a:p>
        </p:txBody>
      </p:sp>
      <p:sp>
        <p:nvSpPr>
          <p:cNvPr id="3" name="Slide Number Placeholder 2">
            <a:extLst>
              <a:ext uri="{FF2B5EF4-FFF2-40B4-BE49-F238E27FC236}">
                <a16:creationId xmlns:a16="http://schemas.microsoft.com/office/drawing/2014/main" id="{5D997353-B1C4-4E86-BAA8-2831E184DA23}"/>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4" name="Text Placeholder 3">
            <a:extLst>
              <a:ext uri="{FF2B5EF4-FFF2-40B4-BE49-F238E27FC236}">
                <a16:creationId xmlns:a16="http://schemas.microsoft.com/office/drawing/2014/main" id="{B4ADA3D4-25F1-4935-BE73-75AC76B0C555}"/>
              </a:ext>
            </a:extLst>
          </p:cNvPr>
          <p:cNvSpPr>
            <a:spLocks noGrp="1"/>
          </p:cNvSpPr>
          <p:nvPr>
            <p:ph type="body" sz="quarter" idx="13"/>
          </p:nvPr>
        </p:nvSpPr>
        <p:spPr/>
        <p:txBody>
          <a:bodyPr>
            <a:normAutofit fontScale="92500" lnSpcReduction="20000"/>
          </a:bodyPr>
          <a:lstStyle/>
          <a:p>
            <a:pPr algn="just">
              <a:buFont typeface="Wingdings" panose="05000000000000000000" pitchFamily="2" charset="2"/>
              <a:buChar char="v"/>
            </a:pPr>
            <a:r>
              <a:rPr lang="en-US" b="1" dirty="0"/>
              <a:t>Supervised Learning: </a:t>
            </a:r>
            <a:r>
              <a:rPr lang="en-US" dirty="0"/>
              <a:t>Regression algorithms (e.g., Linear Regression, Decision Trees) for predicting continuous numerical values and Classification algorithms (e.g., Logistic Regression, Random Forest) for predicting categorical labels.</a:t>
            </a:r>
          </a:p>
          <a:p>
            <a:pPr algn="just">
              <a:buFont typeface="Wingdings" panose="05000000000000000000" pitchFamily="2" charset="2"/>
              <a:buChar char="v"/>
            </a:pPr>
            <a:endParaRPr lang="en-US" b="1" dirty="0"/>
          </a:p>
          <a:p>
            <a:pPr algn="just">
              <a:buFont typeface="Wingdings" panose="05000000000000000000" pitchFamily="2" charset="2"/>
              <a:buChar char="v"/>
            </a:pPr>
            <a:r>
              <a:rPr lang="en-US" b="1" dirty="0"/>
              <a:t>Unsupervised Learning: </a:t>
            </a:r>
            <a:r>
              <a:rPr lang="en-US" dirty="0"/>
              <a:t>Clustering algorithms (e.g., K-means clustering, Hierarchical clustering) for grouping similar data points and Dimensionality Reduction algorithms (e.g., PCA, t-SNE) for reducing the number of features while preserving important information.</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Ensemble Methods: </a:t>
            </a:r>
            <a:r>
              <a:rPr lang="en-US" dirty="0"/>
              <a:t>Techniques such as Random Forest, Gradient Boosting, and AdaBoost that combine multiple weak learners to improve model performance.</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Deep Learning: </a:t>
            </a:r>
            <a:r>
              <a:rPr lang="en-US" dirty="0"/>
              <a:t>Neural networks, including Convolutional Neural Networks (CNNs) for image recognition tasks and Recurrent Neural Networks (RNNs) for sequential data analysis.</a:t>
            </a:r>
          </a:p>
          <a:p>
            <a:endParaRPr lang="en-US" dirty="0"/>
          </a:p>
        </p:txBody>
      </p:sp>
    </p:spTree>
    <p:extLst>
      <p:ext uri="{BB962C8B-B14F-4D97-AF65-F5344CB8AC3E}">
        <p14:creationId xmlns:p14="http://schemas.microsoft.com/office/powerpoint/2010/main" val="761326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49FA-423D-4ECC-9C11-2005A3E2265B}"/>
              </a:ext>
            </a:extLst>
          </p:cNvPr>
          <p:cNvSpPr>
            <a:spLocks noGrp="1"/>
          </p:cNvSpPr>
          <p:nvPr>
            <p:ph type="title"/>
          </p:nvPr>
        </p:nvSpPr>
        <p:spPr/>
        <p:txBody>
          <a:bodyPr/>
          <a:lstStyle/>
          <a:p>
            <a:r>
              <a:rPr lang="en-US" dirty="0"/>
              <a:t>Model Evaluation and Validation</a:t>
            </a:r>
          </a:p>
        </p:txBody>
      </p:sp>
      <p:sp>
        <p:nvSpPr>
          <p:cNvPr id="3" name="Slide Number Placeholder 2">
            <a:extLst>
              <a:ext uri="{FF2B5EF4-FFF2-40B4-BE49-F238E27FC236}">
                <a16:creationId xmlns:a16="http://schemas.microsoft.com/office/drawing/2014/main" id="{BF3A52FA-64A6-4177-B021-5CDFCD1FE4C4}"/>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Text Placeholder 3">
            <a:extLst>
              <a:ext uri="{FF2B5EF4-FFF2-40B4-BE49-F238E27FC236}">
                <a16:creationId xmlns:a16="http://schemas.microsoft.com/office/drawing/2014/main" id="{6228D6E0-E2B7-4BE7-A163-42C96CA79027}"/>
              </a:ext>
            </a:extLst>
          </p:cNvPr>
          <p:cNvSpPr>
            <a:spLocks noGrp="1"/>
          </p:cNvSpPr>
          <p:nvPr>
            <p:ph type="body" sz="quarter" idx="13"/>
          </p:nvPr>
        </p:nvSpPr>
        <p:spPr/>
        <p:txBody>
          <a:bodyPr/>
          <a:lstStyle/>
          <a:p>
            <a:pPr algn="just">
              <a:buFont typeface="Wingdings" panose="05000000000000000000" pitchFamily="2" charset="2"/>
              <a:buChar char="v"/>
            </a:pPr>
            <a:r>
              <a:rPr lang="en-US" b="1" dirty="0"/>
              <a:t>Cross-Validation Techniques: </a:t>
            </a:r>
            <a:r>
              <a:rPr lang="en-US" dirty="0"/>
              <a:t>K-Fold Cross-Validation and Stratified Cross-Validation for estimating model performance on unseen data.</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Evaluation Metrics: </a:t>
            </a:r>
            <a:r>
              <a:rPr lang="en-US" dirty="0"/>
              <a:t>Accuracy, Precision, Recall, F1-Score, ROC-AUC for </a:t>
            </a:r>
            <a:r>
              <a:rPr lang="en-US" dirty="0" err="1"/>
              <a:t>classifcation</a:t>
            </a:r>
            <a:r>
              <a:rPr lang="en-US" dirty="0"/>
              <a:t> models and Mean Absolute Error (MAE) for regression models.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Hyperparameter Tuning Techniques: </a:t>
            </a:r>
            <a:r>
              <a:rPr lang="en-US" dirty="0"/>
              <a:t>Grid Search and Random Search for finding the optimal hyperparameters of machine learning models.</a:t>
            </a:r>
          </a:p>
          <a:p>
            <a:endParaRPr lang="en-US" dirty="0"/>
          </a:p>
        </p:txBody>
      </p:sp>
    </p:spTree>
    <p:extLst>
      <p:ext uri="{BB962C8B-B14F-4D97-AF65-F5344CB8AC3E}">
        <p14:creationId xmlns:p14="http://schemas.microsoft.com/office/powerpoint/2010/main" val="179282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8B26-DBD1-4F45-B8DA-4F8628D16D5D}"/>
              </a:ext>
            </a:extLst>
          </p:cNvPr>
          <p:cNvSpPr>
            <a:spLocks noGrp="1"/>
          </p:cNvSpPr>
          <p:nvPr>
            <p:ph type="title"/>
          </p:nvPr>
        </p:nvSpPr>
        <p:spPr>
          <a:xfrm>
            <a:off x="444500" y="542925"/>
            <a:ext cx="11214100" cy="978729"/>
          </a:xfrm>
        </p:spPr>
        <p:txBody>
          <a:bodyPr/>
          <a:lstStyle/>
          <a:p>
            <a:r>
              <a:rPr lang="en-US" dirty="0"/>
              <a:t>Data Science - Careers</a:t>
            </a:r>
            <a:br>
              <a:rPr lang="en-US" dirty="0"/>
            </a:br>
            <a:endParaRPr lang="en-US" dirty="0"/>
          </a:p>
        </p:txBody>
      </p:sp>
      <p:sp>
        <p:nvSpPr>
          <p:cNvPr id="3" name="Slide Number Placeholder 2">
            <a:extLst>
              <a:ext uri="{FF2B5EF4-FFF2-40B4-BE49-F238E27FC236}">
                <a16:creationId xmlns:a16="http://schemas.microsoft.com/office/drawing/2014/main" id="{1F76DA00-F9A2-44F9-BF6E-5A08F6B2DFA7}"/>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5122" name="Picture 2" descr="chart, radar chart">
            <a:extLst>
              <a:ext uri="{FF2B5EF4-FFF2-40B4-BE49-F238E27FC236}">
                <a16:creationId xmlns:a16="http://schemas.microsoft.com/office/drawing/2014/main" id="{BBC752D2-F273-40BB-AC63-5124A28DA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147" y="1459922"/>
            <a:ext cx="4585253" cy="5037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96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Introduction to Data Science</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pPr algn="just">
              <a:buFont typeface="Wingdings" panose="05000000000000000000" pitchFamily="2" charset="2"/>
              <a:buChar char="v"/>
            </a:pPr>
            <a:r>
              <a:rPr lang="en-US" b="1" dirty="0"/>
              <a:t>Definition of Data Science: </a:t>
            </a:r>
            <a:r>
              <a:rPr lang="en-US" dirty="0"/>
              <a:t>Data science is an interdisciplinary field that uses scientific methods, algorithms, and systems to extract knowledge and insights from structured and unstructured data.</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Importance of Data Science </a:t>
            </a:r>
            <a:r>
              <a:rPr lang="en-US" dirty="0"/>
              <a:t>in Today's World: Data science plays a crucial role in various industries, including healthcare, finance, marketing, and technology, by enabling organizations to make data-driven decisions and gain competitive advantages.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Role of Data Scientists: </a:t>
            </a:r>
            <a:r>
              <a:rPr lang="en-US" dirty="0"/>
              <a:t>Data scientists are responsible for collecting, cleaning, analyzing, and interpreting data to uncover patterns, trends, and insights that drive business growth and innovation.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Data Science - Careers</a:t>
            </a:r>
          </a:p>
        </p:txBody>
      </p:sp>
      <p:pic>
        <p:nvPicPr>
          <p:cNvPr id="8" name="Picture Placeholder 7" descr="Triangular pattern design with dimension">
            <a:extLst>
              <a:ext uri="{FF2B5EF4-FFF2-40B4-BE49-F238E27FC236}">
                <a16:creationId xmlns:a16="http://schemas.microsoft.com/office/drawing/2014/main"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2" y="1352575"/>
            <a:ext cx="12192002" cy="2289897"/>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542094" y="3916592"/>
            <a:ext cx="9402006" cy="2763608"/>
          </a:xfrm>
        </p:spPr>
        <p:txBody>
          <a:bodyPr>
            <a:normAutofit fontScale="85000" lnSpcReduction="10000"/>
          </a:bodyPr>
          <a:lstStyle/>
          <a:p>
            <a:pPr marL="285750" indent="-285750" algn="just">
              <a:buFont typeface="Wingdings" panose="05000000000000000000" pitchFamily="2" charset="2"/>
              <a:buChar char="v"/>
            </a:pPr>
            <a:r>
              <a:rPr lang="en-US" b="1" dirty="0"/>
              <a:t>Data Engineer: </a:t>
            </a:r>
            <a:r>
              <a:rPr lang="en-US" dirty="0"/>
              <a:t>Data engineers build and maintain the technology infrastructure for storing and processing data. They design databases, develop data pipelines, and ensure data is secure and accurate. They're skilled in programming languages like SQL, Hadoop, and Spark.</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Machine Learning Engineer: </a:t>
            </a:r>
            <a:r>
              <a:rPr lang="en-US" dirty="0"/>
              <a:t>Machine learning engineers focus on developing and implementing machine learning algorithms and models. They understand data analysis, statistical modeling, and programming. Their expertise lies in training and fine-tuning models for high accuracy and real-world applications.</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Data Scientist: </a:t>
            </a:r>
            <a:r>
              <a:rPr lang="en-US" dirty="0"/>
              <a:t>Data scientists are like data wizards. They combine statistics, machine learning, and programming to solve complex problems and create predictive models. They work with large datasets, use advanced algorithms, and find hidden patterns to make accurate predictions and drive business strategies.</a:t>
            </a:r>
          </a:p>
          <a:p>
            <a:pPr marL="285750" indent="-285750" algn="just">
              <a:buFont typeface="Wingdings" panose="05000000000000000000" pitchFamily="2" charset="2"/>
              <a:buChar char="v"/>
            </a:pPr>
            <a:endParaRPr lang="en-US" b="1" dirty="0"/>
          </a:p>
          <a:p>
            <a:pPr marL="285750" indent="-285750" algn="just">
              <a:buFont typeface="Wingdings" panose="05000000000000000000" pitchFamily="2" charset="2"/>
              <a:buChar char="v"/>
            </a:pPr>
            <a:r>
              <a:rPr lang="en-US" b="1" dirty="0"/>
              <a:t>Data Analyst: </a:t>
            </a:r>
            <a:r>
              <a:rPr lang="en-US" dirty="0"/>
              <a:t>Data analysts are skilled at finding important information from raw data. They use tools like Excel, SQL, and data visualization software to analyze data and present their findings. Their goal is to uncover patterns and help make informed decisions.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176835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8B26-DBD1-4F45-B8DA-4F8628D16D5D}"/>
              </a:ext>
            </a:extLst>
          </p:cNvPr>
          <p:cNvSpPr>
            <a:spLocks noGrp="1"/>
          </p:cNvSpPr>
          <p:nvPr>
            <p:ph type="title"/>
          </p:nvPr>
        </p:nvSpPr>
        <p:spPr>
          <a:xfrm>
            <a:off x="444500" y="542925"/>
            <a:ext cx="11214100" cy="978729"/>
          </a:xfrm>
        </p:spPr>
        <p:txBody>
          <a:bodyPr/>
          <a:lstStyle/>
          <a:p>
            <a:r>
              <a:rPr lang="en-US" dirty="0"/>
              <a:t>Data Analyst - Roadmap</a:t>
            </a:r>
            <a:br>
              <a:rPr lang="en-US" dirty="0"/>
            </a:br>
            <a:endParaRPr lang="en-US" dirty="0"/>
          </a:p>
        </p:txBody>
      </p:sp>
      <p:sp>
        <p:nvSpPr>
          <p:cNvPr id="3" name="Slide Number Placeholder 2">
            <a:extLst>
              <a:ext uri="{FF2B5EF4-FFF2-40B4-BE49-F238E27FC236}">
                <a16:creationId xmlns:a16="http://schemas.microsoft.com/office/drawing/2014/main" id="{1F76DA00-F9A2-44F9-BF6E-5A08F6B2DFA7}"/>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6146" name="Picture 2" descr="No alt text provided for this image">
            <a:extLst>
              <a:ext uri="{FF2B5EF4-FFF2-40B4-BE49-F238E27FC236}">
                <a16:creationId xmlns:a16="http://schemas.microsoft.com/office/drawing/2014/main" id="{BE7E320C-220A-4E2B-B27A-CF695C106E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85" b="5714"/>
          <a:stretch/>
        </p:blipFill>
        <p:spPr bwMode="auto">
          <a:xfrm>
            <a:off x="2120348" y="1263028"/>
            <a:ext cx="5300869" cy="530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14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330ADC-1E39-4755-9FD1-0D33C36A3962}"/>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pic>
        <p:nvPicPr>
          <p:cNvPr id="7170" name="Picture 2" descr="Image preview">
            <a:extLst>
              <a:ext uri="{FF2B5EF4-FFF2-40B4-BE49-F238E27FC236}">
                <a16:creationId xmlns:a16="http://schemas.microsoft.com/office/drawing/2014/main" id="{66D578F4-1971-4591-A20F-14FBE792347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81809" y="53207"/>
            <a:ext cx="4757530" cy="673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604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29771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B4E1-F434-4D92-B5D1-B59D81B1D09F}"/>
              </a:ext>
            </a:extLst>
          </p:cNvPr>
          <p:cNvSpPr>
            <a:spLocks noGrp="1"/>
          </p:cNvSpPr>
          <p:nvPr>
            <p:ph type="title"/>
          </p:nvPr>
        </p:nvSpPr>
        <p:spPr>
          <a:xfrm>
            <a:off x="444500" y="542925"/>
            <a:ext cx="11214100" cy="978729"/>
          </a:xfrm>
        </p:spPr>
        <p:txBody>
          <a:bodyPr/>
          <a:lstStyle/>
          <a:p>
            <a:r>
              <a:rPr lang="en-US" b="0" dirty="0"/>
              <a:t>Why Data Science?</a:t>
            </a:r>
            <a:br>
              <a:rPr lang="en-US" b="0" dirty="0"/>
            </a:br>
            <a:endParaRPr lang="en-US" dirty="0"/>
          </a:p>
        </p:txBody>
      </p:sp>
      <p:sp>
        <p:nvSpPr>
          <p:cNvPr id="3" name="Slide Number Placeholder 2">
            <a:extLst>
              <a:ext uri="{FF2B5EF4-FFF2-40B4-BE49-F238E27FC236}">
                <a16:creationId xmlns:a16="http://schemas.microsoft.com/office/drawing/2014/main" id="{7B75AF74-5492-45DA-8105-1F4411EB95FA}"/>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 Placeholder 3">
            <a:extLst>
              <a:ext uri="{FF2B5EF4-FFF2-40B4-BE49-F238E27FC236}">
                <a16:creationId xmlns:a16="http://schemas.microsoft.com/office/drawing/2014/main" id="{77E0DFB5-09A0-4095-96AC-C3E388B4AA55}"/>
              </a:ext>
            </a:extLst>
          </p:cNvPr>
          <p:cNvSpPr>
            <a:spLocks noGrp="1"/>
          </p:cNvSpPr>
          <p:nvPr>
            <p:ph type="body" sz="quarter" idx="13"/>
          </p:nvPr>
        </p:nvSpPr>
        <p:spPr/>
        <p:txBody>
          <a:bodyPr>
            <a:normAutofit fontScale="85000" lnSpcReduction="20000"/>
          </a:bodyPr>
          <a:lstStyle/>
          <a:p>
            <a:pPr algn="just">
              <a:buFont typeface="Wingdings" panose="05000000000000000000" pitchFamily="2" charset="2"/>
              <a:buChar char="v"/>
            </a:pPr>
            <a:r>
              <a:rPr lang="en-US" dirty="0"/>
              <a:t>Data is the oil of the modern age. With the proper tools, technologies, and algorithms, we can leverage data to create a unique competitive edge.</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Data Science, with its sophisticated machine learning techniques, serves as a powerful shield against fraud, providing a reassuring layer of security.</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It helps you avoid severe financial losses.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Enables the development of intelligent machines.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You may use sentiment analysis to determine your customers’ brand loyalty. This helps you to make better and quicker choices.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It enables you to propose the product to the relevant consumer to grow your company.</a:t>
            </a:r>
          </a:p>
          <a:p>
            <a:pPr algn="just"/>
            <a:endParaRPr lang="en-US" dirty="0"/>
          </a:p>
        </p:txBody>
      </p:sp>
    </p:spTree>
    <p:extLst>
      <p:ext uri="{BB962C8B-B14F-4D97-AF65-F5344CB8AC3E}">
        <p14:creationId xmlns:p14="http://schemas.microsoft.com/office/powerpoint/2010/main" val="2315288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43B0-8539-451B-A97E-CC1291469DBB}"/>
              </a:ext>
            </a:extLst>
          </p:cNvPr>
          <p:cNvSpPr>
            <a:spLocks noGrp="1"/>
          </p:cNvSpPr>
          <p:nvPr>
            <p:ph type="title"/>
          </p:nvPr>
        </p:nvSpPr>
        <p:spPr>
          <a:xfrm>
            <a:off x="444500" y="542925"/>
            <a:ext cx="11214100" cy="978729"/>
          </a:xfrm>
        </p:spPr>
        <p:txBody>
          <a:bodyPr/>
          <a:lstStyle/>
          <a:p>
            <a:r>
              <a:rPr lang="en-US" b="0" dirty="0"/>
              <a:t>What is Data in Data Science?</a:t>
            </a:r>
            <a:br>
              <a:rPr lang="en-US" b="0" dirty="0"/>
            </a:br>
            <a:endParaRPr lang="en-US" dirty="0"/>
          </a:p>
        </p:txBody>
      </p:sp>
      <p:sp>
        <p:nvSpPr>
          <p:cNvPr id="3" name="Slide Number Placeholder 2">
            <a:extLst>
              <a:ext uri="{FF2B5EF4-FFF2-40B4-BE49-F238E27FC236}">
                <a16:creationId xmlns:a16="http://schemas.microsoft.com/office/drawing/2014/main" id="{FDCBB465-AA8C-4F3A-B6B7-DDE7E0C77338}"/>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id="{88480433-8420-4D09-9A6D-9C4AB5B2EEFF}"/>
              </a:ext>
            </a:extLst>
          </p:cNvPr>
          <p:cNvSpPr>
            <a:spLocks noGrp="1"/>
          </p:cNvSpPr>
          <p:nvPr>
            <p:ph type="body" sz="quarter" idx="13"/>
          </p:nvPr>
        </p:nvSpPr>
        <p:spPr/>
        <p:txBody>
          <a:bodyPr/>
          <a:lstStyle/>
          <a:p>
            <a:pPr algn="just">
              <a:buFont typeface="Wingdings" panose="05000000000000000000" pitchFamily="2" charset="2"/>
              <a:buChar char="v"/>
            </a:pPr>
            <a:r>
              <a:rPr lang="en-US" dirty="0"/>
              <a:t>Data is the foundation of data science. Data is the systematic record of specified characters, quantities, or symbols on which operations are performed by a computer, which may be stored and transmitted. It is a compilation of data to be utilized for a particular purpose, such as a survey or an analysis. When structured, data may be referred to as information. The source (original and secondary data) is also an essential consideration.</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Data comes in many shapes and forms but can generally be considered the result of some random experiment - an experiment whose outcome cannot be determined in advance but whose workings are still subject to analysis. Data from a random experiment are often stored in a table or spreadsheet. A statistical convention to denote variables is frequently called features or columns and individual items (or units) as rows.</a:t>
            </a:r>
          </a:p>
          <a:p>
            <a:pPr algn="just"/>
            <a:endParaRPr lang="en-US" dirty="0"/>
          </a:p>
        </p:txBody>
      </p:sp>
    </p:spTree>
    <p:extLst>
      <p:ext uri="{BB962C8B-B14F-4D97-AF65-F5344CB8AC3E}">
        <p14:creationId xmlns:p14="http://schemas.microsoft.com/office/powerpoint/2010/main" val="292984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978729"/>
          </a:xfrm>
        </p:spPr>
        <p:txBody>
          <a:bodyPr/>
          <a:lstStyle/>
          <a:p>
            <a:r>
              <a:rPr lang="en-US" b="0" dirty="0"/>
              <a:t>Types of Data: Qualitative Data</a:t>
            </a:r>
            <a:br>
              <a:rPr lang="en-US" b="0" dirty="0"/>
            </a:br>
            <a:endParaRPr lang="en-US" b="0" dirty="0"/>
          </a:p>
        </p:txBody>
      </p:sp>
      <p:pic>
        <p:nvPicPr>
          <p:cNvPr id="20" name="Picture Placeholder 19" descr="Triangular pattern design with dimension">
            <a:extLst>
              <a:ext uri="{FF2B5EF4-FFF2-40B4-BE49-F238E27FC236}">
                <a16:creationId xmlns:a16="http://schemas.microsoft.com/office/drawing/2014/main"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2450408" y="4134077"/>
            <a:ext cx="3293306" cy="1463040"/>
          </a:xfrm>
        </p:spPr>
        <p:txBody>
          <a:bodyPr/>
          <a:lstStyle/>
          <a:p>
            <a:r>
              <a:rPr lang="en-US" b="1" dirty="0"/>
              <a:t>Nominal Data</a:t>
            </a:r>
          </a:p>
          <a:p>
            <a:endParaRPr lang="en-US" b="1" dirty="0"/>
          </a:p>
          <a:p>
            <a:endParaRPr lang="en-US" dirty="0"/>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6352483" y="4134077"/>
            <a:ext cx="3293306" cy="1463040"/>
          </a:xfrm>
        </p:spPr>
        <p:txBody>
          <a:bodyPr/>
          <a:lstStyle/>
          <a:p>
            <a:r>
              <a:rPr lang="en-US" b="1" dirty="0"/>
              <a:t>Ordinal Data</a:t>
            </a:r>
            <a:endParaRPr lang="en-US" dirty="0"/>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1032" name="Picture 8" descr="Nominal VS Ordinal Data: Definition, Examples and Difference">
            <a:extLst>
              <a:ext uri="{FF2B5EF4-FFF2-40B4-BE49-F238E27FC236}">
                <a16:creationId xmlns:a16="http://schemas.microsoft.com/office/drawing/2014/main" id="{7344FBD3-1E16-4340-91D5-0156194CD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853" y="4605417"/>
            <a:ext cx="262118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Ordinal Data? Examples + How Businesses Can Use It">
            <a:extLst>
              <a:ext uri="{FF2B5EF4-FFF2-40B4-BE49-F238E27FC236}">
                <a16:creationId xmlns:a16="http://schemas.microsoft.com/office/drawing/2014/main" id="{29BB2B23-33F5-471C-833B-240F7C0FF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6" y="4605417"/>
            <a:ext cx="2431542" cy="164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b="0" dirty="0"/>
              <a:t>Qualitative Data Collection Methods</a:t>
            </a:r>
          </a:p>
        </p:txBody>
      </p:sp>
      <p:pic>
        <p:nvPicPr>
          <p:cNvPr id="8" name="Picture Placeholder 7" descr="Triangular pattern design with dimension">
            <a:extLst>
              <a:ext uri="{FF2B5EF4-FFF2-40B4-BE49-F238E27FC236}">
                <a16:creationId xmlns:a16="http://schemas.microsoft.com/office/drawing/2014/main"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2" y="1352575"/>
            <a:ext cx="12192002" cy="2289897"/>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542094" y="3916592"/>
            <a:ext cx="9402006" cy="2763608"/>
          </a:xfrm>
        </p:spPr>
        <p:txBody>
          <a:bodyPr>
            <a:normAutofit fontScale="77500" lnSpcReduction="20000"/>
          </a:bodyPr>
          <a:lstStyle/>
          <a:p>
            <a:pPr marL="285750" indent="-285750" algn="just">
              <a:buFont typeface="Wingdings" panose="05000000000000000000" pitchFamily="2" charset="2"/>
              <a:buChar char="v"/>
            </a:pPr>
            <a:r>
              <a:rPr lang="en-US" b="1" dirty="0"/>
              <a:t>Data Records</a:t>
            </a:r>
            <a:r>
              <a:rPr lang="en-US" dirty="0"/>
              <a:t> − Utilizing data that already exists as a data source is the best technique for doing qualitative research. Similar to visiting a library, you may examine books and other reference materials to obtain data that can be utilized for research.</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Interviews</a:t>
            </a:r>
            <a:r>
              <a:rPr lang="en-US" dirty="0"/>
              <a:t> − Personal interviews are one of the most common ways to get deductive data for qualitative research. The interview may be casual and not have a set plan. It is often like a conversation. The interviewer or researcher gets the information straight from the interviewee.</a:t>
            </a:r>
          </a:p>
          <a:p>
            <a:pPr marL="285750" indent="-285750" algn="just">
              <a:buFont typeface="Wingdings" panose="05000000000000000000" pitchFamily="2" charset="2"/>
              <a:buChar char="v"/>
            </a:pPr>
            <a:endParaRPr lang="en-US" b="1" dirty="0"/>
          </a:p>
          <a:p>
            <a:pPr marL="285750" indent="-285750" algn="just">
              <a:buFont typeface="Wingdings" panose="05000000000000000000" pitchFamily="2" charset="2"/>
              <a:buChar char="v"/>
            </a:pPr>
            <a:r>
              <a:rPr lang="en-US" b="1" dirty="0"/>
              <a:t>Focus groups, </a:t>
            </a:r>
            <a:r>
              <a:rPr lang="en-US" dirty="0"/>
              <a:t>consisting of 6 to 10 individuals engaging in a group discussion, are valuable qualitative research methods. The moderator's role is crucial in this setting, as they guide the conversation based on the focus questions, ensuring a productive and focused discussion.</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Case Studies</a:t>
            </a:r>
            <a:r>
              <a:rPr lang="en-US" dirty="0"/>
              <a:t> − Case studies are in-depth analyses of an individual or group, emphasizing the relationship between developmental characteristics and the environment.</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Observation</a:t>
            </a:r>
            <a:r>
              <a:rPr lang="en-US" dirty="0"/>
              <a:t> is a technique in which the researcher observes the object and takes down transcript notes to discover innate responses and reactions without prompting.</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978729"/>
          </a:xfrm>
        </p:spPr>
        <p:txBody>
          <a:bodyPr/>
          <a:lstStyle/>
          <a:p>
            <a:r>
              <a:rPr lang="en-US" b="0" dirty="0"/>
              <a:t>Types of Data: Quantitative Data</a:t>
            </a:r>
            <a:br>
              <a:rPr lang="en-US" b="0" dirty="0"/>
            </a:br>
            <a:endParaRPr lang="en-US" b="0" dirty="0"/>
          </a:p>
        </p:txBody>
      </p:sp>
      <p:pic>
        <p:nvPicPr>
          <p:cNvPr id="20" name="Picture Placeholder 19" descr="Triangular pattern design with dimension">
            <a:extLst>
              <a:ext uri="{FF2B5EF4-FFF2-40B4-BE49-F238E27FC236}">
                <a16:creationId xmlns:a16="http://schemas.microsoft.com/office/drawing/2014/main"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2450408" y="4134077"/>
            <a:ext cx="3293306" cy="1463040"/>
          </a:xfrm>
        </p:spPr>
        <p:txBody>
          <a:bodyPr/>
          <a:lstStyle/>
          <a:p>
            <a:r>
              <a:rPr lang="en-US" b="1" dirty="0"/>
              <a:t>Discrete Data</a:t>
            </a:r>
          </a:p>
          <a:p>
            <a:endParaRPr lang="en-US" b="1" dirty="0"/>
          </a:p>
          <a:p>
            <a:endParaRPr lang="en-US" dirty="0"/>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6352483" y="4134077"/>
            <a:ext cx="3293306" cy="1463040"/>
          </a:xfrm>
        </p:spPr>
        <p:txBody>
          <a:bodyPr/>
          <a:lstStyle/>
          <a:p>
            <a:r>
              <a:rPr lang="en-US" b="1" dirty="0"/>
              <a:t>Continuous Data</a:t>
            </a:r>
            <a:endParaRPr lang="en-US" dirty="0"/>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2052" name="Picture 4" descr="Discrete Data in Math | Definition, Representation &amp; Examples - Lesson |  Study.com">
            <a:extLst>
              <a:ext uri="{FF2B5EF4-FFF2-40B4-BE49-F238E27FC236}">
                <a16:creationId xmlns:a16="http://schemas.microsoft.com/office/drawing/2014/main" id="{ACBEA04D-0A96-4F85-8C8F-EC9627876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268" y="4605417"/>
            <a:ext cx="240499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using price prediction machine learning, SAVE 6% - www.jacotbilley.fr">
            <a:extLst>
              <a:ext uri="{FF2B5EF4-FFF2-40B4-BE49-F238E27FC236}">
                <a16:creationId xmlns:a16="http://schemas.microsoft.com/office/drawing/2014/main" id="{81111A8C-8B4E-4939-8199-7B04399D7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458" y="4605417"/>
            <a:ext cx="3324112" cy="164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94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b="0" dirty="0"/>
              <a:t>Quantitative Data Collection Methods</a:t>
            </a:r>
          </a:p>
        </p:txBody>
      </p:sp>
      <p:pic>
        <p:nvPicPr>
          <p:cNvPr id="8" name="Picture Placeholder 7" descr="Triangular pattern design with dimension">
            <a:extLst>
              <a:ext uri="{FF2B5EF4-FFF2-40B4-BE49-F238E27FC236}">
                <a16:creationId xmlns:a16="http://schemas.microsoft.com/office/drawing/2014/main"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2" y="1352575"/>
            <a:ext cx="12192002" cy="2289897"/>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542094" y="3916592"/>
            <a:ext cx="9402006" cy="2763608"/>
          </a:xfrm>
        </p:spPr>
        <p:txBody>
          <a:bodyPr>
            <a:normAutofit fontScale="92500" lnSpcReduction="20000"/>
          </a:bodyPr>
          <a:lstStyle/>
          <a:p>
            <a:pPr marL="285750" indent="-285750" algn="just">
              <a:buFont typeface="Wingdings" panose="05000000000000000000" pitchFamily="2" charset="2"/>
              <a:buChar char="v"/>
            </a:pPr>
            <a:r>
              <a:rPr lang="en-US" b="1" dirty="0"/>
              <a:t>Surveys and Questionnaires</a:t>
            </a:r>
            <a:r>
              <a:rPr lang="en-US" dirty="0"/>
              <a:t> − These types of research are good for getting detailed feedback from users and customers, especially about how people feel about a product, service, or experience.</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Open-source Datasets</a:t>
            </a:r>
            <a:r>
              <a:rPr lang="en-US" dirty="0"/>
              <a:t> − There are a lot of public datasets that can be found online and analyzed for free. Researchers sometimes look at data that has already been collected and try to figure out what it means in a way that fits their research project.</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Experiments</a:t>
            </a:r>
            <a:r>
              <a:rPr lang="en-US" dirty="0"/>
              <a:t> − A widely used research method, an experiment typically involves a control group and an experimental group. This setup allows for control over variables and the ability to modify conditions as required, making it a robust and flexible tool in scientific inquiry.</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Sampling</a:t>
            </a:r>
            <a:r>
              <a:rPr lang="en-US" dirty="0"/>
              <a:t> − When there are a lot of data points, it may not be possible to survey each person or data point. In this case, quantitative research is done with the help of sampling. Sampling is choosing a sample of data representative of the whole. The two types of sampling are Random sampling (also called probability sampling) and non-random sampling.</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Tree>
    <p:extLst>
      <p:ext uri="{BB962C8B-B14F-4D97-AF65-F5344CB8AC3E}">
        <p14:creationId xmlns:p14="http://schemas.microsoft.com/office/powerpoint/2010/main" val="1867680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43B0-8539-451B-A97E-CC1291469DBB}"/>
              </a:ext>
            </a:extLst>
          </p:cNvPr>
          <p:cNvSpPr>
            <a:spLocks noGrp="1"/>
          </p:cNvSpPr>
          <p:nvPr>
            <p:ph type="title"/>
          </p:nvPr>
        </p:nvSpPr>
        <p:spPr>
          <a:xfrm>
            <a:off x="444500" y="542925"/>
            <a:ext cx="11214100" cy="978729"/>
          </a:xfrm>
        </p:spPr>
        <p:txBody>
          <a:bodyPr/>
          <a:lstStyle/>
          <a:p>
            <a:r>
              <a:rPr lang="en-US" dirty="0"/>
              <a:t>Key Concepts in Data Science</a:t>
            </a:r>
            <a:br>
              <a:rPr lang="en-US" b="0" dirty="0"/>
            </a:br>
            <a:endParaRPr lang="en-US" dirty="0"/>
          </a:p>
        </p:txBody>
      </p:sp>
      <p:sp>
        <p:nvSpPr>
          <p:cNvPr id="3" name="Slide Number Placeholder 2">
            <a:extLst>
              <a:ext uri="{FF2B5EF4-FFF2-40B4-BE49-F238E27FC236}">
                <a16:creationId xmlns:a16="http://schemas.microsoft.com/office/drawing/2014/main" id="{FDCBB465-AA8C-4F3A-B6B7-DDE7E0C77338}"/>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88480433-8420-4D09-9A6D-9C4AB5B2EEFF}"/>
              </a:ext>
            </a:extLst>
          </p:cNvPr>
          <p:cNvSpPr>
            <a:spLocks noGrp="1"/>
          </p:cNvSpPr>
          <p:nvPr>
            <p:ph type="body" sz="quarter" idx="13"/>
          </p:nvPr>
        </p:nvSpPr>
        <p:spPr/>
        <p:txBody>
          <a:bodyPr/>
          <a:lstStyle/>
          <a:p>
            <a:pPr algn="just">
              <a:buFont typeface="Wingdings" panose="05000000000000000000" pitchFamily="2" charset="2"/>
              <a:buChar char="v"/>
            </a:pPr>
            <a:r>
              <a:rPr lang="en-US" b="1" dirty="0"/>
              <a:t>Data Collection: </a:t>
            </a:r>
            <a:r>
              <a:rPr lang="en-US" dirty="0"/>
              <a:t>Gathering data from various sources, such as databases, APIs, web scraping, and sensors.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Data Cleaning and Preprocessing: </a:t>
            </a:r>
            <a:r>
              <a:rPr lang="en-US" dirty="0"/>
              <a:t>Removing inconsistencies, handling missing values, and transforming data into a usable format.</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Exploratory Data Analysis (EDA): </a:t>
            </a:r>
            <a:r>
              <a:rPr lang="en-US" dirty="0"/>
              <a:t>Investigating the characteristics of the data through statistical summaries and visualizations to identify patterns and relationships.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b="1" dirty="0"/>
              <a:t>Feature Engineering: </a:t>
            </a:r>
            <a:r>
              <a:rPr lang="en-US" dirty="0"/>
              <a:t>Creating new features or transforming existing features to improve the performance of machine learning models.</a:t>
            </a:r>
          </a:p>
          <a:p>
            <a:pPr algn="just"/>
            <a:endParaRPr lang="en-US" dirty="0"/>
          </a:p>
        </p:txBody>
      </p:sp>
    </p:spTree>
    <p:extLst>
      <p:ext uri="{BB962C8B-B14F-4D97-AF65-F5344CB8AC3E}">
        <p14:creationId xmlns:p14="http://schemas.microsoft.com/office/powerpoint/2010/main" val="3907273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1944</Words>
  <Application>Microsoft Office PowerPoint</Application>
  <PresentationFormat>Widescreen</PresentationFormat>
  <Paragraphs>151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Tahoma</vt:lpstr>
      <vt:lpstr>Trade Gothic LT Pro</vt:lpstr>
      <vt:lpstr>Trebuchet MS</vt:lpstr>
      <vt:lpstr>Wingdings</vt:lpstr>
      <vt:lpstr>Office Theme</vt:lpstr>
      <vt:lpstr>Tools and Techniques for Data Science</vt:lpstr>
      <vt:lpstr>Introduction to Data Science</vt:lpstr>
      <vt:lpstr>Why Data Science? </vt:lpstr>
      <vt:lpstr>What is Data in Data Science? </vt:lpstr>
      <vt:lpstr>Types of Data: Qualitative Data </vt:lpstr>
      <vt:lpstr>Qualitative Data Collection Methods</vt:lpstr>
      <vt:lpstr>Types of Data: Quantitative Data </vt:lpstr>
      <vt:lpstr>Quantitative Data Collection Methods</vt:lpstr>
      <vt:lpstr>Key Concepts in Data Science </vt:lpstr>
      <vt:lpstr>Data Science Lifecycle</vt:lpstr>
      <vt:lpstr>Tools for Data Collection</vt:lpstr>
      <vt:lpstr>Data Science - Tools in Demand </vt:lpstr>
      <vt:lpstr>Techniques for Data Cleaning</vt:lpstr>
      <vt:lpstr>Exploratory Data Analysis (EDA)</vt:lpstr>
      <vt:lpstr>Useful Data Science Resources</vt:lpstr>
      <vt:lpstr>Machine Learning</vt:lpstr>
      <vt:lpstr>Machine Learning Algorithms</vt:lpstr>
      <vt:lpstr>Model Evaluation and Validation</vt:lpstr>
      <vt:lpstr>Data Science - Careers </vt:lpstr>
      <vt:lpstr>Data Science - Careers</vt:lpstr>
      <vt:lpstr>Data Analyst - Roadmap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2024-04-27T05:38:22Z</dcterms:created>
  <dcterms:modified xsi:type="dcterms:W3CDTF">2024-04-27T10:35:46Z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